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5" r:id="rId1"/>
  </p:sldMasterIdLst>
  <p:sldIdLst>
    <p:sldId id="256" r:id="rId2"/>
    <p:sldId id="264" r:id="rId3"/>
    <p:sldId id="269" r:id="rId4"/>
    <p:sldId id="266" r:id="rId5"/>
    <p:sldId id="258" r:id="rId6"/>
    <p:sldId id="485" r:id="rId7"/>
    <p:sldId id="438" r:id="rId8"/>
    <p:sldId id="498" r:id="rId9"/>
    <p:sldId id="479" r:id="rId10"/>
    <p:sldId id="465" r:id="rId11"/>
    <p:sldId id="424" r:id="rId12"/>
    <p:sldId id="434" r:id="rId13"/>
    <p:sldId id="488" r:id="rId14"/>
    <p:sldId id="483" r:id="rId15"/>
    <p:sldId id="470" r:id="rId16"/>
    <p:sldId id="463" r:id="rId17"/>
    <p:sldId id="464" r:id="rId18"/>
    <p:sldId id="466" r:id="rId19"/>
    <p:sldId id="467" r:id="rId20"/>
    <p:sldId id="260" r:id="rId21"/>
    <p:sldId id="271" r:id="rId22"/>
    <p:sldId id="261" r:id="rId23"/>
    <p:sldId id="471" r:id="rId24"/>
    <p:sldId id="492" r:id="rId25"/>
    <p:sldId id="469" r:id="rId26"/>
    <p:sldId id="49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715C4-A062-4C59-B092-EA60F2B46563}"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pl-PL"/>
        </a:p>
      </dgm:t>
    </dgm:pt>
    <dgm:pt modelId="{C9599C50-BAE9-4B5D-994D-D66F7F63A05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zawodowym: </a:t>
          </a:r>
          <a:r>
            <a:rPr lang="pl-PL" sz="18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gm:t>
    </dgm:pt>
    <dgm:pt modelId="{3DC6ED03-D110-4DAC-B22D-BD70C11E0544}" type="parTrans" cxnId="{FB6512AB-B60E-4526-9624-0F43D7D8765C}">
      <dgm:prSet/>
      <dgm:spPr/>
      <dgm:t>
        <a:bodyPr/>
        <a:lstStyle/>
        <a:p>
          <a:endParaRPr lang="pl-PL"/>
        </a:p>
      </dgm:t>
    </dgm:pt>
    <dgm:pt modelId="{7ADD5B61-1029-4D4E-8D68-221332085BF4}" type="sibTrans" cxnId="{FB6512AB-B60E-4526-9624-0F43D7D8765C}">
      <dgm:prSet/>
      <dgm:spPr/>
      <dgm:t>
        <a:bodyPr/>
        <a:lstStyle/>
        <a:p>
          <a:endParaRPr lang="pl-PL"/>
        </a:p>
      </dgm:t>
    </dgm:pt>
    <dgm:pt modelId="{9E6C9157-3ACE-42E4-A07D-06F765E642C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psychospołecznym:  </a:t>
          </a:r>
          <a:r>
            <a:rPr lang="pl-PL" sz="18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gm:t>
    </dgm:pt>
    <dgm:pt modelId="{E65DC53F-3234-44B1-8FA6-8F67A7E64723}" type="parTrans" cxnId="{ED923197-5A7F-429A-9D93-145448FC262C}">
      <dgm:prSet/>
      <dgm:spPr/>
      <dgm:t>
        <a:bodyPr/>
        <a:lstStyle/>
        <a:p>
          <a:endParaRPr lang="pl-PL"/>
        </a:p>
      </dgm:t>
    </dgm:pt>
    <dgm:pt modelId="{503139CA-6B94-4148-BDCD-1A072BEE761C}" type="sibTrans" cxnId="{ED923197-5A7F-429A-9D93-145448FC262C}">
      <dgm:prSet/>
      <dgm:spPr/>
      <dgm:t>
        <a:bodyPr/>
        <a:lstStyle/>
        <a:p>
          <a:endParaRPr lang="pl-PL"/>
        </a:p>
      </dgm:t>
    </dgm:pt>
    <dgm:pt modelId="{DE2E9AC6-3324-427E-83B9-8C10E60BEA1E}">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medycznym: </a:t>
          </a:r>
          <a:r>
            <a:rPr lang="pl-PL" sz="18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gm:t>
    </dgm:pt>
    <dgm:pt modelId="{6D41FFEB-92C3-4CEC-8AC6-7C18B1D0377C}" type="parTrans" cxnId="{F40BED3E-FB72-4E66-BC10-E70A29D0FFE2}">
      <dgm:prSet/>
      <dgm:spPr/>
      <dgm:t>
        <a:bodyPr/>
        <a:lstStyle/>
        <a:p>
          <a:endParaRPr lang="pl-PL"/>
        </a:p>
      </dgm:t>
    </dgm:pt>
    <dgm:pt modelId="{44D3F620-D70F-4BA5-BFC7-C81B4C9A468E}" type="sibTrans" cxnId="{F40BED3E-FB72-4E66-BC10-E70A29D0FFE2}">
      <dgm:prSet/>
      <dgm:spPr/>
      <dgm:t>
        <a:bodyPr/>
        <a:lstStyle/>
        <a:p>
          <a:endParaRPr lang="pl-PL"/>
        </a:p>
      </dgm:t>
    </dgm:pt>
    <dgm:pt modelId="{EEF56607-2DE0-402E-BC32-EB8C91C6C433}">
      <dgm:prSet/>
      <dgm:spPr/>
      <dgm:t>
        <a:bodyPr/>
        <a:lstStyle/>
        <a:p>
          <a:pPr algn="just"/>
          <a:r>
            <a:rPr lang="pl-PL" b="1" dirty="0"/>
            <a:t>Rehabilitacja kompleksowa, </a:t>
          </a:r>
          <a:r>
            <a:rPr lang="pl-PL" dirty="0"/>
            <a:t>której głównym celem jest aktywizacja zawodowa i powrót do pracy, jest realizowana </a:t>
          </a:r>
          <a:r>
            <a:rPr lang="pl-PL" b="1" dirty="0"/>
            <a:t>w Ośrodku Rehabilitacji </a:t>
          </a:r>
          <a:r>
            <a:rPr lang="pl-PL" b="1" dirty="0" err="1"/>
            <a:t>Komplekowej</a:t>
          </a:r>
          <a:r>
            <a:rPr lang="pl-PL" b="1" dirty="0"/>
            <a:t> (ORK)</a:t>
          </a:r>
          <a:r>
            <a:rPr lang="pl-PL" dirty="0"/>
            <a:t> </a:t>
          </a:r>
          <a:r>
            <a:rPr lang="pl-PL" b="1" dirty="0"/>
            <a:t>równolegle w trzech modułach: </a:t>
          </a:r>
          <a:endParaRPr lang="pl-PL" dirty="0"/>
        </a:p>
      </dgm:t>
    </dgm:pt>
    <dgm:pt modelId="{BF59A181-D6A0-410A-A431-573BA79E818A}" type="sibTrans" cxnId="{5741E99C-5E0E-4A29-8BA1-6E7E54379D05}">
      <dgm:prSet/>
      <dgm:spPr/>
      <dgm:t>
        <a:bodyPr/>
        <a:lstStyle/>
        <a:p>
          <a:endParaRPr lang="pl-PL"/>
        </a:p>
      </dgm:t>
    </dgm:pt>
    <dgm:pt modelId="{F6DE7A80-0855-4004-A3BA-EE3155EC6FDB}" type="parTrans" cxnId="{5741E99C-5E0E-4A29-8BA1-6E7E54379D05}">
      <dgm:prSet/>
      <dgm:spPr/>
      <dgm:t>
        <a:bodyPr/>
        <a:lstStyle/>
        <a:p>
          <a:endParaRPr lang="pl-PL"/>
        </a:p>
      </dgm:t>
    </dgm:pt>
    <dgm:pt modelId="{0B872C20-F692-4162-92FD-B85D6EE834EB}" type="pres">
      <dgm:prSet presAssocID="{993715C4-A062-4C59-B092-EA60F2B46563}" presName="layout" presStyleCnt="0">
        <dgm:presLayoutVars>
          <dgm:chMax/>
          <dgm:chPref/>
          <dgm:dir/>
          <dgm:animOne val="branch"/>
          <dgm:animLvl val="lvl"/>
          <dgm:resizeHandles/>
        </dgm:presLayoutVars>
      </dgm:prSet>
      <dgm:spPr/>
    </dgm:pt>
    <dgm:pt modelId="{DC992E27-BB2C-4D66-A49D-176B789A4346}" type="pres">
      <dgm:prSet presAssocID="{EEF56607-2DE0-402E-BC32-EB8C91C6C433}" presName="root" presStyleCnt="0">
        <dgm:presLayoutVars>
          <dgm:chMax/>
          <dgm:chPref val="4"/>
        </dgm:presLayoutVars>
      </dgm:prSet>
      <dgm:spPr/>
    </dgm:pt>
    <dgm:pt modelId="{6E85742F-DB76-4528-98EE-2AEBAE32FA55}" type="pres">
      <dgm:prSet presAssocID="{EEF56607-2DE0-402E-BC32-EB8C91C6C433}" presName="rootComposite" presStyleCnt="0">
        <dgm:presLayoutVars/>
      </dgm:prSet>
      <dgm:spPr/>
    </dgm:pt>
    <dgm:pt modelId="{24A3E3F7-40B4-41DE-A16F-1325326DF77B}" type="pres">
      <dgm:prSet presAssocID="{EEF56607-2DE0-402E-BC32-EB8C91C6C433}" presName="rootText" presStyleLbl="node0" presStyleIdx="0" presStyleCnt="1" custFlipVert="1" custScaleX="101488" custScaleY="6481" custLinFactNeighborX="243" custLinFactNeighborY="18781">
        <dgm:presLayoutVars>
          <dgm:chMax/>
          <dgm:chPref val="4"/>
        </dgm:presLayoutVars>
      </dgm:prSet>
      <dgm:spPr/>
    </dgm:pt>
    <dgm:pt modelId="{F0E2E916-8CE6-4141-B700-729E9A835571}" type="pres">
      <dgm:prSet presAssocID="{EEF56607-2DE0-402E-BC32-EB8C91C6C433}" presName="childShape" presStyleCnt="0">
        <dgm:presLayoutVars>
          <dgm:chMax val="0"/>
          <dgm:chPref val="0"/>
        </dgm:presLayoutVars>
      </dgm:prSet>
      <dgm:spPr/>
    </dgm:pt>
    <dgm:pt modelId="{9D5D8338-E36A-4B41-ADE1-A78C15C669E3}" type="pres">
      <dgm:prSet presAssocID="{C9599C50-BAE9-4B5D-994D-D66F7F63A054}" presName="childComposite" presStyleCnt="0">
        <dgm:presLayoutVars>
          <dgm:chMax val="0"/>
          <dgm:chPref val="0"/>
        </dgm:presLayoutVars>
      </dgm:prSet>
      <dgm:spPr/>
    </dgm:pt>
    <dgm:pt modelId="{D8681CF2-BBC4-440C-B845-F6E604CFACB7}" type="pres">
      <dgm:prSet presAssocID="{C9599C50-BAE9-4B5D-994D-D66F7F63A054}"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E8E44D6-A732-42F1-AC38-2A775D69032D}" type="pres">
      <dgm:prSet presAssocID="{C9599C50-BAE9-4B5D-994D-D66F7F63A054}" presName="childText" presStyleLbl="lnNode1" presStyleIdx="0" presStyleCnt="3" custScaleY="124371">
        <dgm:presLayoutVars>
          <dgm:chMax val="0"/>
          <dgm:chPref val="0"/>
          <dgm:bulletEnabled val="1"/>
        </dgm:presLayoutVars>
      </dgm:prSet>
      <dgm:spPr/>
    </dgm:pt>
    <dgm:pt modelId="{F77B2E45-A12E-4F7D-838D-E3DF0E834AAF}" type="pres">
      <dgm:prSet presAssocID="{9E6C9157-3ACE-42E4-A07D-06F765E642C4}" presName="childComposite" presStyleCnt="0">
        <dgm:presLayoutVars>
          <dgm:chMax val="0"/>
          <dgm:chPref val="0"/>
        </dgm:presLayoutVars>
      </dgm:prSet>
      <dgm:spPr/>
    </dgm:pt>
    <dgm:pt modelId="{D2CD3939-FE51-433A-A3DB-CD5787B410F3}" type="pres">
      <dgm:prSet presAssocID="{9E6C9157-3ACE-42E4-A07D-06F765E642C4}"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4D96787-E6B6-416B-BA82-7CC7DCE3C5CF}" type="pres">
      <dgm:prSet presAssocID="{9E6C9157-3ACE-42E4-A07D-06F765E642C4}" presName="childText" presStyleLbl="lnNode1" presStyleIdx="1" presStyleCnt="3" custScaleY="131107" custLinFactNeighborX="135" custLinFactNeighborY="-2718">
        <dgm:presLayoutVars>
          <dgm:chMax val="0"/>
          <dgm:chPref val="0"/>
          <dgm:bulletEnabled val="1"/>
        </dgm:presLayoutVars>
      </dgm:prSet>
      <dgm:spPr/>
    </dgm:pt>
    <dgm:pt modelId="{183DB3A3-D6D8-422F-9554-B15FA3253A84}" type="pres">
      <dgm:prSet presAssocID="{DE2E9AC6-3324-427E-83B9-8C10E60BEA1E}" presName="childComposite" presStyleCnt="0">
        <dgm:presLayoutVars>
          <dgm:chMax val="0"/>
          <dgm:chPref val="0"/>
        </dgm:presLayoutVars>
      </dgm:prSet>
      <dgm:spPr/>
    </dgm:pt>
    <dgm:pt modelId="{19EE8CA7-8471-4BA1-A8A5-5AA1B540A702}" type="pres">
      <dgm:prSet presAssocID="{DE2E9AC6-3324-427E-83B9-8C10E60BEA1E}"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pt>
    <dgm:pt modelId="{A86AC163-92B2-4A54-B496-88765E0631BB}" type="pres">
      <dgm:prSet presAssocID="{DE2E9AC6-3324-427E-83B9-8C10E60BEA1E}" presName="childText" presStyleLbl="lnNode1" presStyleIdx="2" presStyleCnt="3">
        <dgm:presLayoutVars>
          <dgm:chMax val="0"/>
          <dgm:chPref val="0"/>
          <dgm:bulletEnabled val="1"/>
        </dgm:presLayoutVars>
      </dgm:prSet>
      <dgm:spPr/>
    </dgm:pt>
  </dgm:ptLst>
  <dgm:cxnLst>
    <dgm:cxn modelId="{A04CFA04-DC05-4654-944D-81236887EF43}" type="presOf" srcId="{EEF56607-2DE0-402E-BC32-EB8C91C6C433}" destId="{24A3E3F7-40B4-41DE-A16F-1325326DF77B}" srcOrd="0" destOrd="0" presId="urn:microsoft.com/office/officeart/2008/layout/PictureAccentList"/>
    <dgm:cxn modelId="{DEB79614-6D36-40BF-A6ED-676D1C92C5F1}" type="presOf" srcId="{C9599C50-BAE9-4B5D-994D-D66F7F63A054}" destId="{DE8E44D6-A732-42F1-AC38-2A775D69032D}" srcOrd="0" destOrd="0" presId="urn:microsoft.com/office/officeart/2008/layout/PictureAccentList"/>
    <dgm:cxn modelId="{9C118024-1CF3-433C-BD04-77832EF37BB0}" type="presOf" srcId="{993715C4-A062-4C59-B092-EA60F2B46563}" destId="{0B872C20-F692-4162-92FD-B85D6EE834EB}" srcOrd="0" destOrd="0" presId="urn:microsoft.com/office/officeart/2008/layout/PictureAccentList"/>
    <dgm:cxn modelId="{F40BED3E-FB72-4E66-BC10-E70A29D0FFE2}" srcId="{EEF56607-2DE0-402E-BC32-EB8C91C6C433}" destId="{DE2E9AC6-3324-427E-83B9-8C10E60BEA1E}" srcOrd="2" destOrd="0" parTransId="{6D41FFEB-92C3-4CEC-8AC6-7C18B1D0377C}" sibTransId="{44D3F620-D70F-4BA5-BFC7-C81B4C9A468E}"/>
    <dgm:cxn modelId="{D64E265E-E669-468D-A98A-F9C2BD9C1A62}" type="presOf" srcId="{9E6C9157-3ACE-42E4-A07D-06F765E642C4}" destId="{64D96787-E6B6-416B-BA82-7CC7DCE3C5CF}" srcOrd="0" destOrd="0" presId="urn:microsoft.com/office/officeart/2008/layout/PictureAccentList"/>
    <dgm:cxn modelId="{ED923197-5A7F-429A-9D93-145448FC262C}" srcId="{EEF56607-2DE0-402E-BC32-EB8C91C6C433}" destId="{9E6C9157-3ACE-42E4-A07D-06F765E642C4}" srcOrd="1" destOrd="0" parTransId="{E65DC53F-3234-44B1-8FA6-8F67A7E64723}" sibTransId="{503139CA-6B94-4148-BDCD-1A072BEE761C}"/>
    <dgm:cxn modelId="{5741E99C-5E0E-4A29-8BA1-6E7E54379D05}" srcId="{993715C4-A062-4C59-B092-EA60F2B46563}" destId="{EEF56607-2DE0-402E-BC32-EB8C91C6C433}" srcOrd="0" destOrd="0" parTransId="{F6DE7A80-0855-4004-A3BA-EE3155EC6FDB}" sibTransId="{BF59A181-D6A0-410A-A431-573BA79E818A}"/>
    <dgm:cxn modelId="{FB6512AB-B60E-4526-9624-0F43D7D8765C}" srcId="{EEF56607-2DE0-402E-BC32-EB8C91C6C433}" destId="{C9599C50-BAE9-4B5D-994D-D66F7F63A054}" srcOrd="0" destOrd="0" parTransId="{3DC6ED03-D110-4DAC-B22D-BD70C11E0544}" sibTransId="{7ADD5B61-1029-4D4E-8D68-221332085BF4}"/>
    <dgm:cxn modelId="{AE749CF3-C6FC-47D1-8B9F-8B907E0A8BA5}" type="presOf" srcId="{DE2E9AC6-3324-427E-83B9-8C10E60BEA1E}" destId="{A86AC163-92B2-4A54-B496-88765E0631BB}" srcOrd="0" destOrd="0" presId="urn:microsoft.com/office/officeart/2008/layout/PictureAccentList"/>
    <dgm:cxn modelId="{26BC4257-82FE-4723-90AA-028CCF773C87}" type="presParOf" srcId="{0B872C20-F692-4162-92FD-B85D6EE834EB}" destId="{DC992E27-BB2C-4D66-A49D-176B789A4346}" srcOrd="0" destOrd="0" presId="urn:microsoft.com/office/officeart/2008/layout/PictureAccentList"/>
    <dgm:cxn modelId="{4BB0F1C9-2D62-4C36-BC53-02D27E19E0C8}" type="presParOf" srcId="{DC992E27-BB2C-4D66-A49D-176B789A4346}" destId="{6E85742F-DB76-4528-98EE-2AEBAE32FA55}" srcOrd="0" destOrd="0" presId="urn:microsoft.com/office/officeart/2008/layout/PictureAccentList"/>
    <dgm:cxn modelId="{325BB6C3-D631-48BA-96FC-28D0DE0ED2A3}" type="presParOf" srcId="{6E85742F-DB76-4528-98EE-2AEBAE32FA55}" destId="{24A3E3F7-40B4-41DE-A16F-1325326DF77B}" srcOrd="0" destOrd="0" presId="urn:microsoft.com/office/officeart/2008/layout/PictureAccentList"/>
    <dgm:cxn modelId="{51D25E03-AFBC-48DA-A2A1-EC1E800A64D2}" type="presParOf" srcId="{DC992E27-BB2C-4D66-A49D-176B789A4346}" destId="{F0E2E916-8CE6-4141-B700-729E9A835571}" srcOrd="1" destOrd="0" presId="urn:microsoft.com/office/officeart/2008/layout/PictureAccentList"/>
    <dgm:cxn modelId="{D0B9A443-E8FC-441B-85AA-8A45D8066382}" type="presParOf" srcId="{F0E2E916-8CE6-4141-B700-729E9A835571}" destId="{9D5D8338-E36A-4B41-ADE1-A78C15C669E3}" srcOrd="0" destOrd="0" presId="urn:microsoft.com/office/officeart/2008/layout/PictureAccentList"/>
    <dgm:cxn modelId="{1658ABFA-3CA1-4DAA-9005-9E4686A6814D}" type="presParOf" srcId="{9D5D8338-E36A-4B41-ADE1-A78C15C669E3}" destId="{D8681CF2-BBC4-440C-B845-F6E604CFACB7}" srcOrd="0" destOrd="0" presId="urn:microsoft.com/office/officeart/2008/layout/PictureAccentList"/>
    <dgm:cxn modelId="{268E2C8E-C273-48FD-9560-2D54E2E5876E}" type="presParOf" srcId="{9D5D8338-E36A-4B41-ADE1-A78C15C669E3}" destId="{DE8E44D6-A732-42F1-AC38-2A775D69032D}" srcOrd="1" destOrd="0" presId="urn:microsoft.com/office/officeart/2008/layout/PictureAccentList"/>
    <dgm:cxn modelId="{35955ECC-4046-4F2B-82C9-35941C11CD9E}" type="presParOf" srcId="{F0E2E916-8CE6-4141-B700-729E9A835571}" destId="{F77B2E45-A12E-4F7D-838D-E3DF0E834AAF}" srcOrd="1" destOrd="0" presId="urn:microsoft.com/office/officeart/2008/layout/PictureAccentList"/>
    <dgm:cxn modelId="{C1B41D1C-5EDC-4AA6-8517-F14A523FEFF2}" type="presParOf" srcId="{F77B2E45-A12E-4F7D-838D-E3DF0E834AAF}" destId="{D2CD3939-FE51-433A-A3DB-CD5787B410F3}" srcOrd="0" destOrd="0" presId="urn:microsoft.com/office/officeart/2008/layout/PictureAccentList"/>
    <dgm:cxn modelId="{157EF9E5-BF2E-4800-9F5E-7697B64FCD6D}" type="presParOf" srcId="{F77B2E45-A12E-4F7D-838D-E3DF0E834AAF}" destId="{64D96787-E6B6-416B-BA82-7CC7DCE3C5CF}" srcOrd="1" destOrd="0" presId="urn:microsoft.com/office/officeart/2008/layout/PictureAccentList"/>
    <dgm:cxn modelId="{EE62C1AE-FCBE-4EAC-BB81-AEF8E9B41DA2}" type="presParOf" srcId="{F0E2E916-8CE6-4141-B700-729E9A835571}" destId="{183DB3A3-D6D8-422F-9554-B15FA3253A84}" srcOrd="2" destOrd="0" presId="urn:microsoft.com/office/officeart/2008/layout/PictureAccentList"/>
    <dgm:cxn modelId="{4B9CD251-855D-423D-BE5B-73CD15DF9665}" type="presParOf" srcId="{183DB3A3-D6D8-422F-9554-B15FA3253A84}" destId="{19EE8CA7-8471-4BA1-A8A5-5AA1B540A702}" srcOrd="0" destOrd="0" presId="urn:microsoft.com/office/officeart/2008/layout/PictureAccentList"/>
    <dgm:cxn modelId="{0290141B-7A65-490F-B770-7B24B7EFE2F6}" type="presParOf" srcId="{183DB3A3-D6D8-422F-9554-B15FA3253A84}" destId="{A86AC163-92B2-4A54-B496-88765E0631B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zawodowy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doradztwo zawodowe</a:t>
          </a:r>
          <a:r>
            <a:rPr lang="pl-PL" sz="1600" b="0" i="0" baseline="0" dirty="0">
              <a:solidFill>
                <a:schemeClr val="bg1"/>
              </a:solidFill>
              <a:latin typeface="Calibri" panose="020F0502020204030204" pitchFamily="34" charset="0"/>
              <a:cs typeface="Calibri" panose="020F0502020204030204" pitchFamily="34" charset="0"/>
            </a:rPr>
            <a:t>:</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E4127BF7-A963-46E2-8C46-DCD7FD650392}">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dirty="0">
            <a:solidFill>
              <a:schemeClr val="bg1"/>
            </a:solidFill>
            <a:latin typeface="Calibri" panose="020F0502020204030204" pitchFamily="34" charset="0"/>
            <a:cs typeface="Calibri" panose="020F0502020204030204" pitchFamily="34" charset="0"/>
          </a:endParaRPr>
        </a:p>
      </dgm:t>
    </dgm:pt>
    <dgm:pt modelId="{E758D524-0CC7-4458-B7CC-7E80F9BAD133}" type="parTrans" cxnId="{639F7A56-F002-4E28-A607-1073ABAA52D9}">
      <dgm:prSet/>
      <dgm:spPr/>
      <dgm:t>
        <a:bodyPr/>
        <a:lstStyle/>
        <a:p>
          <a:endParaRPr lang="en-US"/>
        </a:p>
      </dgm:t>
    </dgm:pt>
    <dgm:pt modelId="{9DDF98CD-DE92-4CAE-9463-704C265F7DFB}" type="sibTrans" cxnId="{639F7A56-F002-4E28-A607-1073ABAA52D9}">
      <dgm:prSet/>
      <dgm:spPr/>
      <dgm:t>
        <a:bodyPr/>
        <a:lstStyle/>
        <a:p>
          <a:endParaRPr lang="en-US"/>
        </a:p>
      </dgm:t>
    </dgm:pt>
    <dgm:pt modelId="{4F878354-F492-4C89-9846-1B92B453D558}">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dirty="0">
            <a:solidFill>
              <a:schemeClr val="bg1"/>
            </a:solidFill>
            <a:latin typeface="Calibri" panose="020F0502020204030204" pitchFamily="34" charset="0"/>
            <a:cs typeface="Calibri" panose="020F0502020204030204" pitchFamily="34" charset="0"/>
          </a:endParaRPr>
        </a:p>
      </dgm:t>
    </dgm:pt>
    <dgm:pt modelId="{6C33AF06-E2CC-4B5F-AE01-24BEE94F3A7F}" type="parTrans" cxnId="{B51DBF8C-0786-4E2D-B36C-ABC70B5E1BF2}">
      <dgm:prSet/>
      <dgm:spPr/>
      <dgm:t>
        <a:bodyPr/>
        <a:lstStyle/>
        <a:p>
          <a:endParaRPr lang="en-US"/>
        </a:p>
      </dgm:t>
    </dgm:pt>
    <dgm:pt modelId="{C7A7470C-CE0D-4C21-92AA-D5E815B61F7E}" type="sibTrans" cxnId="{B51DBF8C-0786-4E2D-B36C-ABC70B5E1BF2}">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73DEF409-1CAE-4BBD-9B58-501A9DEEB966}">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komputerowe</a:t>
          </a:r>
          <a:endParaRPr lang="en-US" sz="1600" dirty="0">
            <a:solidFill>
              <a:schemeClr val="bg1"/>
            </a:solidFill>
            <a:latin typeface="Calibri" panose="020F0502020204030204" pitchFamily="34" charset="0"/>
            <a:cs typeface="Calibri" panose="020F0502020204030204" pitchFamily="34" charset="0"/>
          </a:endParaRPr>
        </a:p>
      </dgm:t>
    </dgm:pt>
    <dgm:pt modelId="{34D6C216-5C50-4717-89C2-971519F8AF9E}" type="parTrans" cxnId="{43308FCD-9828-4A3B-9754-A289264DAC8D}">
      <dgm:prSet/>
      <dgm:spPr/>
      <dgm:t>
        <a:bodyPr/>
        <a:lstStyle/>
        <a:p>
          <a:endParaRPr lang="en-US"/>
        </a:p>
      </dgm:t>
    </dgm:pt>
    <dgm:pt modelId="{BF4FEF60-4C17-4663-9C30-81F1D05EB9F8}" type="sibTrans" cxnId="{43308FCD-9828-4A3B-9754-A289264DAC8D}">
      <dgm:prSet/>
      <dgm:spPr/>
      <dgm:t>
        <a:bodyPr/>
        <a:lstStyle/>
        <a:p>
          <a:endParaRPr lang="en-US"/>
        </a:p>
      </dgm:t>
    </dgm:pt>
    <dgm:pt modelId="{0BEB88B1-C5D1-4AD9-9CC7-67A4DEBA48A9}">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zawodowe (280 h)</a:t>
          </a:r>
          <a:endParaRPr lang="en-US" sz="1600" dirty="0">
            <a:solidFill>
              <a:schemeClr val="bg1"/>
            </a:solidFill>
            <a:latin typeface="Calibri" panose="020F0502020204030204" pitchFamily="34" charset="0"/>
            <a:cs typeface="Calibri" panose="020F0502020204030204" pitchFamily="34" charset="0"/>
          </a:endParaRPr>
        </a:p>
      </dgm:t>
    </dgm:pt>
    <dgm:pt modelId="{84896B5B-C14F-47DF-B300-1DDC424A73D0}" type="parTrans" cxnId="{E3EE8089-DD1A-481A-A676-DB0F277FE97E}">
      <dgm:prSet/>
      <dgm:spPr/>
      <dgm:t>
        <a:bodyPr/>
        <a:lstStyle/>
        <a:p>
          <a:endParaRPr lang="en-US"/>
        </a:p>
      </dgm:t>
    </dgm:pt>
    <dgm:pt modelId="{0AAFB57C-CF0D-4D0B-96B6-66CD9661FA45}" type="sibTrans" cxnId="{E3EE8089-DD1A-481A-A676-DB0F277FE97E}">
      <dgm:prSet/>
      <dgm:spPr/>
      <dgm:t>
        <a:bodyPr/>
        <a:lstStyle/>
        <a:p>
          <a:endParaRPr lang="en-US"/>
        </a:p>
      </dgm:t>
    </dgm:pt>
    <dgm:pt modelId="{C36D9F77-F8CD-45A9-A8F0-D0C7599FD270}">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pośrednictwo pracy</a:t>
          </a:r>
          <a:endParaRPr lang="en-US" sz="1600" dirty="0">
            <a:solidFill>
              <a:schemeClr val="bg1"/>
            </a:solidFill>
            <a:latin typeface="Calibri" panose="020F0502020204030204" pitchFamily="34" charset="0"/>
            <a:cs typeface="Calibri" panose="020F0502020204030204" pitchFamily="34" charset="0"/>
          </a:endParaRPr>
        </a:p>
      </dgm:t>
    </dgm:pt>
    <dgm:pt modelId="{472D87C8-06D0-4344-A2FD-11FE4D17ED05}" type="parTrans" cxnId="{6ED05F1E-D518-4C71-A5FA-646C6103E2BE}">
      <dgm:prSet/>
      <dgm:spPr/>
      <dgm:t>
        <a:bodyPr/>
        <a:lstStyle/>
        <a:p>
          <a:endParaRPr lang="en-US"/>
        </a:p>
      </dgm:t>
    </dgm:pt>
    <dgm:pt modelId="{E894E04B-5B73-4334-B391-2600400D580A}" type="sibTrans" cxnId="{6ED05F1E-D518-4C71-A5FA-646C6103E2BE}">
      <dgm:prSet/>
      <dgm:spPr/>
      <dgm:t>
        <a:bodyPr/>
        <a:lstStyle/>
        <a:p>
          <a:endParaRPr lang="en-US"/>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62471" custLinFactNeighborX="-213" custLinFactNeighborY="-5910">
        <dgm:presLayoutVars>
          <dgm:chMax val="0"/>
          <dgm:bulletEnabled val="1"/>
        </dgm:presLayoutVars>
      </dgm:prSet>
      <dgm:spPr/>
    </dgm:pt>
    <dgm:pt modelId="{A4B1D485-2999-419F-A254-B8DAF4E10382}" type="pres">
      <dgm:prSet presAssocID="{2C143C64-96EE-48E0-8957-5BB0B25A6655}" presName="childText" presStyleLbl="revTx" presStyleIdx="0" presStyleCnt="1" custScaleX="96084" custScaleY="107937">
        <dgm:presLayoutVars>
          <dgm:bulletEnabled val="1"/>
        </dgm:presLayoutVars>
      </dgm:prSet>
      <dgm:spPr/>
    </dgm:pt>
  </dgm:ptLst>
  <dgm:cxnLst>
    <dgm:cxn modelId="{162D9C05-3060-4F96-A578-9DB7B990D6F6}" type="presOf" srcId="{0BEB88B1-C5D1-4AD9-9CC7-67A4DEBA48A9}" destId="{A4B1D485-2999-419F-A254-B8DAF4E10382}" srcOrd="0" destOrd="5" presId="urn:microsoft.com/office/officeart/2005/8/layout/vList2"/>
    <dgm:cxn modelId="{5C9BBF17-8133-4B4A-B9C2-87EAC633404F}" srcId="{2C143C64-96EE-48E0-8957-5BB0B25A6655}" destId="{F8C43D04-5F1A-4A9A-B206-EB24CC7BF655}" srcOrd="1" destOrd="0" parTransId="{4631E459-E4AE-4273-9547-6A12334E0298}" sibTransId="{9EFDF785-FB79-4A86-A744-C4EBD1FB9009}"/>
    <dgm:cxn modelId="{E3785B1A-F9EF-4A8C-8E1A-74AB0F66DD2C}" srcId="{7AE13B48-37E2-475C-98AF-D75FB699DFBD}" destId="{2C143C64-96EE-48E0-8957-5BB0B25A6655}" srcOrd="0" destOrd="0" parTransId="{60CD38AE-FF0E-408D-8D51-F58099023489}" sibTransId="{2EA90593-57FB-45D3-A92F-3033FBCBE92D}"/>
    <dgm:cxn modelId="{6ED05F1E-D518-4C71-A5FA-646C6103E2BE}" srcId="{2C143C64-96EE-48E0-8957-5BB0B25A6655}" destId="{C36D9F77-F8CD-45A9-A8F0-D0C7599FD270}" srcOrd="4" destOrd="0" parTransId="{472D87C8-06D0-4344-A2FD-11FE4D17ED05}" sibTransId="{E894E04B-5B73-4334-B391-2600400D580A}"/>
    <dgm:cxn modelId="{9C617C60-6D22-43C4-A464-D80D77B00973}" type="presOf" srcId="{E4127BF7-A963-46E2-8C46-DCD7FD650392}"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A17BB141-DEA5-4D94-88B0-34FF5BC99311}" type="presOf" srcId="{4F878354-F492-4C89-9846-1B92B453D558}" destId="{A4B1D485-2999-419F-A254-B8DAF4E10382}" srcOrd="0" destOrd="2" presId="urn:microsoft.com/office/officeart/2005/8/layout/vList2"/>
    <dgm:cxn modelId="{323B4743-8A8A-4028-BBCD-68AD682022B0}" type="presOf" srcId="{F8C43D04-5F1A-4A9A-B206-EB24CC7BF655}" destId="{A4B1D485-2999-419F-A254-B8DAF4E10382}" srcOrd="0" destOrd="3" presId="urn:microsoft.com/office/officeart/2005/8/layout/vList2"/>
    <dgm:cxn modelId="{A81A1644-68A9-4407-8CC6-3B1D23E58DD8}" type="presOf" srcId="{7753DFB2-8E90-421D-A9BF-DAADD20D96A3}" destId="{A4B1D485-2999-419F-A254-B8DAF4E10382}" srcOrd="0" destOrd="0" presId="urn:microsoft.com/office/officeart/2005/8/layout/vList2"/>
    <dgm:cxn modelId="{639F7A56-F002-4E28-A607-1073ABAA52D9}" srcId="{7753DFB2-8E90-421D-A9BF-DAADD20D96A3}" destId="{E4127BF7-A963-46E2-8C46-DCD7FD650392}" srcOrd="0" destOrd="0" parTransId="{E758D524-0CC7-4458-B7CC-7E80F9BAD133}" sibTransId="{9DDF98CD-DE92-4CAE-9463-704C265F7DFB}"/>
    <dgm:cxn modelId="{E3EE8089-DD1A-481A-A676-DB0F277FE97E}" srcId="{2C143C64-96EE-48E0-8957-5BB0B25A6655}" destId="{0BEB88B1-C5D1-4AD9-9CC7-67A4DEBA48A9}" srcOrd="3" destOrd="0" parTransId="{84896B5B-C14F-47DF-B300-1DDC424A73D0}" sibTransId="{0AAFB57C-CF0D-4D0B-96B6-66CD9661FA45}"/>
    <dgm:cxn modelId="{B51DBF8C-0786-4E2D-B36C-ABC70B5E1BF2}" srcId="{7753DFB2-8E90-421D-A9BF-DAADD20D96A3}" destId="{4F878354-F492-4C89-9846-1B92B453D558}" srcOrd="1" destOrd="0" parTransId="{6C33AF06-E2CC-4B5F-AE01-24BEE94F3A7F}" sibTransId="{C7A7470C-CE0D-4C21-92AA-D5E815B61F7E}"/>
    <dgm:cxn modelId="{5481F19E-BF4A-49E3-8E6B-643FE8E73B0C}" type="presOf" srcId="{C36D9F77-F8CD-45A9-A8F0-D0C7599FD270}" destId="{A4B1D485-2999-419F-A254-B8DAF4E10382}" srcOrd="0" destOrd="6" presId="urn:microsoft.com/office/officeart/2005/8/layout/vList2"/>
    <dgm:cxn modelId="{43308FCD-9828-4A3B-9754-A289264DAC8D}" srcId="{2C143C64-96EE-48E0-8957-5BB0B25A6655}" destId="{73DEF409-1CAE-4BBD-9B58-501A9DEEB966}" srcOrd="2" destOrd="0" parTransId="{34D6C216-5C50-4717-89C2-971519F8AF9E}" sibTransId="{BF4FEF60-4C17-4663-9C30-81F1D05EB9F8}"/>
    <dgm:cxn modelId="{735B01D4-438F-447B-A958-8C44EC346C15}" type="presOf" srcId="{2C143C64-96EE-48E0-8957-5BB0B25A6655}" destId="{0869EF4D-ACAE-454B-9B73-B6FFCD57548A}" srcOrd="0" destOrd="0" presId="urn:microsoft.com/office/officeart/2005/8/layout/vList2"/>
    <dgm:cxn modelId="{A884C4D5-0231-423E-9674-F6AD65243CA5}" type="presOf" srcId="{73DEF409-1CAE-4BBD-9B58-501A9DEEB966}" destId="{A4B1D485-2999-419F-A254-B8DAF4E10382}" srcOrd="0" destOrd="4" presId="urn:microsoft.com/office/officeart/2005/8/layout/vList2"/>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ctr"/>
          <a:r>
            <a:rPr lang="pl-PL" sz="2000" b="1" i="0" baseline="0" dirty="0">
              <a:latin typeface="Calibri" panose="020F0502020204030204" pitchFamily="34" charset="0"/>
              <a:cs typeface="Calibri" panose="020F0502020204030204" pitchFamily="34" charset="0"/>
            </a:rPr>
            <a:t>Moduł medyczny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baseline="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53C8F028-A820-4D29-8BF3-5A11CA1F3E6C}">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edukacja prozdrowotna,</a:t>
          </a:r>
        </a:p>
      </dgm:t>
    </dgm:pt>
    <dgm:pt modelId="{E023A3A0-CD8D-4214-A1BC-720059B308B6}" type="parTrans" cxnId="{054AC1DD-CEB6-46BE-B752-6D7D6CDA3083}">
      <dgm:prSet/>
      <dgm:spPr/>
      <dgm:t>
        <a:bodyPr/>
        <a:lstStyle/>
        <a:p>
          <a:endParaRPr lang="pl-PL"/>
        </a:p>
      </dgm:t>
    </dgm:pt>
    <dgm:pt modelId="{26146BBD-E0CF-40CE-8D38-64E7E382918F}" type="sibTrans" cxnId="{054AC1DD-CEB6-46BE-B752-6D7D6CDA3083}">
      <dgm:prSet/>
      <dgm:spPr/>
      <dgm:t>
        <a:bodyPr/>
        <a:lstStyle/>
        <a:p>
          <a:endParaRPr lang="pl-PL"/>
        </a:p>
      </dgm:t>
    </dgm:pt>
    <dgm:pt modelId="{9239D55F-AFCC-42EF-B2B3-2961C27AFCA6}">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indywidualne,</a:t>
          </a:r>
        </a:p>
      </dgm:t>
    </dgm:pt>
    <dgm:pt modelId="{1B137364-F011-4458-BEEB-CE04F58E2151}" type="parTrans" cxnId="{08A1E721-B449-41F5-94D8-221AAD8688BF}">
      <dgm:prSet/>
      <dgm:spPr/>
      <dgm:t>
        <a:bodyPr/>
        <a:lstStyle/>
        <a:p>
          <a:endParaRPr lang="pl-PL"/>
        </a:p>
      </dgm:t>
    </dgm:pt>
    <dgm:pt modelId="{588D899D-2203-4571-986A-6887FAB7F081}" type="sibTrans" cxnId="{08A1E721-B449-41F5-94D8-221AAD8688BF}">
      <dgm:prSet/>
      <dgm:spPr/>
      <dgm:t>
        <a:bodyPr/>
        <a:lstStyle/>
        <a:p>
          <a:endParaRPr lang="pl-PL"/>
        </a:p>
      </dgm:t>
    </dgm:pt>
    <dgm:pt modelId="{9312021F-5F7D-4A37-94F7-6CD692137817}">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grupowe.</a:t>
          </a:r>
        </a:p>
      </dgm:t>
    </dgm:pt>
    <dgm:pt modelId="{4DE24BB9-58AF-4861-9CA3-20148E02F563}" type="parTrans" cxnId="{B7E658C2-103A-4A47-85C9-DDB720AE9C26}">
      <dgm:prSet/>
      <dgm:spPr/>
      <dgm:t>
        <a:bodyPr/>
        <a:lstStyle/>
        <a:p>
          <a:endParaRPr lang="pl-PL"/>
        </a:p>
      </dgm:t>
    </dgm:pt>
    <dgm:pt modelId="{D82C80BC-9F23-4447-B1EC-ED52E86177D6}" type="sibTrans" cxnId="{B7E658C2-103A-4A47-85C9-DDB720AE9C2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64564" custLinFactNeighborX="-187" custLinFactNeighborY="-16575">
        <dgm:presLayoutVars>
          <dgm:chMax val="0"/>
          <dgm:bulletEnabled val="1"/>
        </dgm:presLayoutVars>
      </dgm:prSet>
      <dgm:spPr/>
    </dgm:pt>
    <dgm:pt modelId="{A4B1D485-2999-419F-A254-B8DAF4E10382}" type="pres">
      <dgm:prSet presAssocID="{2C143C64-96EE-48E0-8957-5BB0B25A6655}" presName="childText" presStyleLbl="revTx" presStyleIdx="0" presStyleCnt="1" custScaleX="98354" custScaleY="156755" custLinFactNeighborY="6044">
        <dgm:presLayoutVars>
          <dgm:bulletEnabled val="1"/>
        </dgm:presLayoutVars>
      </dgm:prSet>
      <dgm:spPr/>
    </dgm:pt>
  </dgm:ptLst>
  <dgm:cxnLst>
    <dgm:cxn modelId="{E3785B1A-F9EF-4A8C-8E1A-74AB0F66DD2C}" srcId="{7AE13B48-37E2-475C-98AF-D75FB699DFBD}" destId="{2C143C64-96EE-48E0-8957-5BB0B25A6655}" srcOrd="0" destOrd="0" parTransId="{60CD38AE-FF0E-408D-8D51-F58099023489}" sibTransId="{2EA90593-57FB-45D3-A92F-3033FBCBE92D}"/>
    <dgm:cxn modelId="{08A1E721-B449-41F5-94D8-221AAD8688BF}" srcId="{2C143C64-96EE-48E0-8957-5BB0B25A6655}" destId="{9239D55F-AFCC-42EF-B2B3-2961C27AFCA6}" srcOrd="2" destOrd="0" parTransId="{1B137364-F011-4458-BEEB-CE04F58E2151}" sibTransId="{588D899D-2203-4571-986A-6887FAB7F081}"/>
    <dgm:cxn modelId="{2F848E2E-87CD-45AD-91BC-A6D70F32E3F8}" type="presOf" srcId="{53C8F028-A820-4D29-8BF3-5A11CA1F3E6C}"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D1BE8942-4EC4-4085-9617-C9A25A47C842}" type="presOf" srcId="{9312021F-5F7D-4A37-94F7-6CD692137817}" destId="{A4B1D485-2999-419F-A254-B8DAF4E10382}" srcOrd="0" destOrd="3" presId="urn:microsoft.com/office/officeart/2005/8/layout/vList2"/>
    <dgm:cxn modelId="{A81A1644-68A9-4407-8CC6-3B1D23E58DD8}" type="presOf" srcId="{7753DFB2-8E90-421D-A9BF-DAADD20D96A3}" destId="{A4B1D485-2999-419F-A254-B8DAF4E10382}" srcOrd="0" destOrd="0" presId="urn:microsoft.com/office/officeart/2005/8/layout/vList2"/>
    <dgm:cxn modelId="{B7E658C2-103A-4A47-85C9-DDB720AE9C26}" srcId="{2C143C64-96EE-48E0-8957-5BB0B25A6655}" destId="{9312021F-5F7D-4A37-94F7-6CD692137817}" srcOrd="3" destOrd="0" parTransId="{4DE24BB9-58AF-4861-9CA3-20148E02F563}" sibTransId="{D82C80BC-9F23-4447-B1EC-ED52E86177D6}"/>
    <dgm:cxn modelId="{3386CAC3-9922-4EFD-9A1F-17BDF03A7139}" type="presOf" srcId="{9239D55F-AFCC-42EF-B2B3-2961C27AFCA6}" destId="{A4B1D485-2999-419F-A254-B8DAF4E10382}" srcOrd="0" destOrd="2" presId="urn:microsoft.com/office/officeart/2005/8/layout/vList2"/>
    <dgm:cxn modelId="{735B01D4-438F-447B-A958-8C44EC346C15}" type="presOf" srcId="{2C143C64-96EE-48E0-8957-5BB0B25A6655}" destId="{0869EF4D-ACAE-454B-9B73-B6FFCD57548A}" srcOrd="0" destOrd="0" presId="urn:microsoft.com/office/officeart/2005/8/layout/vList2"/>
    <dgm:cxn modelId="{054AC1DD-CEB6-46BE-B752-6D7D6CDA3083}" srcId="{2C143C64-96EE-48E0-8957-5BB0B25A6655}" destId="{53C8F028-A820-4D29-8BF3-5A11CA1F3E6C}" srcOrd="1" destOrd="0" parTransId="{E023A3A0-CD8D-4214-A1BC-720059B308B6}" sibTransId="{26146BBD-E0CF-40CE-8D38-64E7E382918F}"/>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psychospołeczny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indywidualne</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0BAFE53E-C597-4BB5-9560-049334D3A5C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warsztaty </a:t>
          </a:r>
          <a:r>
            <a:rPr lang="pl-PL" sz="1600" b="1" dirty="0" err="1">
              <a:solidFill>
                <a:schemeClr val="bg1"/>
              </a:solidFill>
              <a:latin typeface="Calibri" panose="020F0502020204030204" pitchFamily="34" charset="0"/>
              <a:cs typeface="Calibri" panose="020F0502020204030204" pitchFamily="34" charset="0"/>
            </a:rPr>
            <a:t>psychoedukacyjne</a:t>
          </a:r>
          <a:endParaRPr lang="en-US" sz="1600" b="1" dirty="0">
            <a:solidFill>
              <a:schemeClr val="bg1"/>
            </a:solidFill>
            <a:latin typeface="Calibri" panose="020F0502020204030204" pitchFamily="34" charset="0"/>
            <a:cs typeface="Calibri" panose="020F0502020204030204" pitchFamily="34" charset="0"/>
          </a:endParaRPr>
        </a:p>
      </dgm:t>
    </dgm:pt>
    <dgm:pt modelId="{74035219-A5D6-4FA5-B2BE-D7B206F956DD}" type="parTrans" cxnId="{E0178938-34B4-4ADE-A4E3-FC07D056FB87}">
      <dgm:prSet/>
      <dgm:spPr/>
      <dgm:t>
        <a:bodyPr/>
        <a:lstStyle/>
        <a:p>
          <a:endParaRPr lang="pl-PL"/>
        </a:p>
      </dgm:t>
    </dgm:pt>
    <dgm:pt modelId="{77546FFB-63D1-4828-91F2-FB7FDD7BA3BB}" type="sibTrans" cxnId="{E0178938-34B4-4ADE-A4E3-FC07D056FB87}">
      <dgm:prSet/>
      <dgm:spPr/>
      <dgm:t>
        <a:bodyPr/>
        <a:lstStyle/>
        <a:p>
          <a:endParaRPr lang="pl-PL"/>
        </a:p>
      </dgm:t>
    </dgm:pt>
    <dgm:pt modelId="{2D7120CE-F7CC-4A08-9C6D-C8D398818FE4}">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z pracodawcami </a:t>
          </a:r>
          <a:endParaRPr lang="en-US" sz="1600" dirty="0">
            <a:solidFill>
              <a:schemeClr val="bg1"/>
            </a:solidFill>
            <a:latin typeface="Calibri" panose="020F0502020204030204" pitchFamily="34" charset="0"/>
            <a:cs typeface="Calibri" panose="020F0502020204030204" pitchFamily="34" charset="0"/>
          </a:endParaRPr>
        </a:p>
      </dgm:t>
    </dgm:pt>
    <dgm:pt modelId="{E9BD5569-C7B6-4A8E-9657-CB68433C9E8B}" type="parTrans" cxnId="{3C6690AD-5CE1-4B5D-B167-DA03F053D97E}">
      <dgm:prSet/>
      <dgm:spPr/>
      <dgm:t>
        <a:bodyPr/>
        <a:lstStyle/>
        <a:p>
          <a:endParaRPr lang="pl-PL"/>
        </a:p>
      </dgm:t>
    </dgm:pt>
    <dgm:pt modelId="{E2D8A576-0B42-4771-9AB6-E15BDAB6CDC3}" type="sibTrans" cxnId="{3C6690AD-5CE1-4B5D-B167-DA03F053D97E}">
      <dgm:prSet/>
      <dgm:spPr/>
      <dgm:t>
        <a:bodyPr/>
        <a:lstStyle/>
        <a:p>
          <a:endParaRPr lang="pl-PL"/>
        </a:p>
      </dgm:t>
    </dgm:pt>
    <dgm:pt modelId="{7BC33B50-1BD5-4FA8-9BEB-5A2D0980A45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działania integracyjne dla uczestników </a:t>
          </a:r>
          <a:endParaRPr lang="en-US" sz="1600" b="1" dirty="0">
            <a:solidFill>
              <a:schemeClr val="bg1"/>
            </a:solidFill>
            <a:latin typeface="Calibri" panose="020F0502020204030204" pitchFamily="34" charset="0"/>
            <a:cs typeface="Calibri" panose="020F0502020204030204" pitchFamily="34" charset="0"/>
          </a:endParaRPr>
        </a:p>
      </dgm:t>
    </dgm:pt>
    <dgm:pt modelId="{AC4BDAD0-91BC-4B79-94E5-6463A49169F1}" type="parTrans" cxnId="{249621CD-B698-47F0-BFEC-C45AD8F9AC76}">
      <dgm:prSet/>
      <dgm:spPr/>
      <dgm:t>
        <a:bodyPr/>
        <a:lstStyle/>
        <a:p>
          <a:endParaRPr lang="pl-PL"/>
        </a:p>
      </dgm:t>
    </dgm:pt>
    <dgm:pt modelId="{4544F392-D6AC-4ECB-BBC7-D7DCC602F17C}" type="sibTrans" cxnId="{249621CD-B698-47F0-BFEC-C45AD8F9AC7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pt>
    <dgm:pt modelId="{0869EF4D-ACAE-454B-9B73-B6FFCD57548A}" type="pres">
      <dgm:prSet presAssocID="{2C143C64-96EE-48E0-8957-5BB0B25A6655}" presName="parentText" presStyleLbl="node1" presStyleIdx="0" presStyleCnt="1" custScaleY="59416" custLinFactNeighborY="19275">
        <dgm:presLayoutVars>
          <dgm:chMax val="0"/>
          <dgm:bulletEnabled val="1"/>
        </dgm:presLayoutVars>
      </dgm:prSet>
      <dgm:spPr/>
    </dgm:pt>
    <dgm:pt modelId="{A4B1D485-2999-419F-A254-B8DAF4E10382}" type="pres">
      <dgm:prSet presAssocID="{2C143C64-96EE-48E0-8957-5BB0B25A6655}" presName="childText" presStyleLbl="revTx" presStyleIdx="0" presStyleCnt="1" custScaleY="202503" custLinFactNeighborX="5105" custLinFactNeighborY="35226">
        <dgm:presLayoutVars>
          <dgm:bulletEnabled val="1"/>
        </dgm:presLayoutVars>
      </dgm:prSet>
      <dgm:spPr/>
    </dgm:pt>
  </dgm:ptLst>
  <dgm:cxnLst>
    <dgm:cxn modelId="{5C9BBF17-8133-4B4A-B9C2-87EAC633404F}" srcId="{2C143C64-96EE-48E0-8957-5BB0B25A6655}" destId="{F8C43D04-5F1A-4A9A-B206-EB24CC7BF655}" srcOrd="2" destOrd="0" parTransId="{4631E459-E4AE-4273-9547-6A12334E0298}" sibTransId="{9EFDF785-FB79-4A86-A744-C4EBD1FB9009}"/>
    <dgm:cxn modelId="{E3785B1A-F9EF-4A8C-8E1A-74AB0F66DD2C}" srcId="{7AE13B48-37E2-475C-98AF-D75FB699DFBD}" destId="{2C143C64-96EE-48E0-8957-5BB0B25A6655}" srcOrd="0" destOrd="0" parTransId="{60CD38AE-FF0E-408D-8D51-F58099023489}" sibTransId="{2EA90593-57FB-45D3-A92F-3033FBCBE92D}"/>
    <dgm:cxn modelId="{E0178938-34B4-4ADE-A4E3-FC07D056FB87}" srcId="{2C143C64-96EE-48E0-8957-5BB0B25A6655}" destId="{0BAFE53E-C597-4BB5-9560-049334D3A5CB}" srcOrd="1" destOrd="0" parTransId="{74035219-A5D6-4FA5-B2BE-D7B206F956DD}" sibTransId="{77546FFB-63D1-4828-91F2-FB7FDD7BA3BB}"/>
    <dgm:cxn modelId="{C287A261-82AE-4CD7-89D2-A3469E68B3F9}" type="presOf" srcId="{7AE13B48-37E2-475C-98AF-D75FB699DFBD}" destId="{C84B0765-29B0-4FCD-8350-3D8552F708B9}" srcOrd="0" destOrd="0" presId="urn:microsoft.com/office/officeart/2005/8/layout/vList2"/>
    <dgm:cxn modelId="{323B4743-8A8A-4028-BBCD-68AD682022B0}" type="presOf" srcId="{F8C43D04-5F1A-4A9A-B206-EB24CC7BF655}" destId="{A4B1D485-2999-419F-A254-B8DAF4E10382}" srcOrd="0" destOrd="2" presId="urn:microsoft.com/office/officeart/2005/8/layout/vList2"/>
    <dgm:cxn modelId="{A81A1644-68A9-4407-8CC6-3B1D23E58DD8}" type="presOf" srcId="{7753DFB2-8E90-421D-A9BF-DAADD20D96A3}" destId="{A4B1D485-2999-419F-A254-B8DAF4E10382}" srcOrd="0" destOrd="0" presId="urn:microsoft.com/office/officeart/2005/8/layout/vList2"/>
    <dgm:cxn modelId="{AB3CC070-5FB7-4EB1-80E8-854C6EF8357D}" type="presOf" srcId="{0BAFE53E-C597-4BB5-9560-049334D3A5CB}" destId="{A4B1D485-2999-419F-A254-B8DAF4E10382}" srcOrd="0" destOrd="1" presId="urn:microsoft.com/office/officeart/2005/8/layout/vList2"/>
    <dgm:cxn modelId="{F27A9383-17C3-41F1-8ECF-5B4500D6E5E9}" type="presOf" srcId="{7BC33B50-1BD5-4FA8-9BEB-5A2D0980A45B}" destId="{A4B1D485-2999-419F-A254-B8DAF4E10382}" srcOrd="0" destOrd="4" presId="urn:microsoft.com/office/officeart/2005/8/layout/vList2"/>
    <dgm:cxn modelId="{3C6690AD-5CE1-4B5D-B167-DA03F053D97E}" srcId="{2C143C64-96EE-48E0-8957-5BB0B25A6655}" destId="{2D7120CE-F7CC-4A08-9C6D-C8D398818FE4}" srcOrd="3" destOrd="0" parTransId="{E9BD5569-C7B6-4A8E-9657-CB68433C9E8B}" sibTransId="{E2D8A576-0B42-4771-9AB6-E15BDAB6CDC3}"/>
    <dgm:cxn modelId="{703C73B5-A53D-48F8-A48D-151825B02A4D}" type="presOf" srcId="{2D7120CE-F7CC-4A08-9C6D-C8D398818FE4}" destId="{A4B1D485-2999-419F-A254-B8DAF4E10382}" srcOrd="0" destOrd="3" presId="urn:microsoft.com/office/officeart/2005/8/layout/vList2"/>
    <dgm:cxn modelId="{249621CD-B698-47F0-BFEC-C45AD8F9AC76}" srcId="{2C143C64-96EE-48E0-8957-5BB0B25A6655}" destId="{7BC33B50-1BD5-4FA8-9BEB-5A2D0980A45B}" srcOrd="4" destOrd="0" parTransId="{AC4BDAD0-91BC-4B79-94E5-6463A49169F1}" sibTransId="{4544F392-D6AC-4ECB-BBC7-D7DCC602F17C}"/>
    <dgm:cxn modelId="{735B01D4-438F-447B-A958-8C44EC346C15}" type="presOf" srcId="{2C143C64-96EE-48E0-8957-5BB0B25A6655}" destId="{0869EF4D-ACAE-454B-9B73-B6FFCD57548A}" srcOrd="0" destOrd="0" presId="urn:microsoft.com/office/officeart/2005/8/layout/vList2"/>
    <dgm:cxn modelId="{BCFD36F8-BFA2-4028-8183-ECEB56A9C99B}" srcId="{2C143C64-96EE-48E0-8957-5BB0B25A6655}" destId="{7753DFB2-8E90-421D-A9BF-DAADD20D96A3}" srcOrd="0" destOrd="0" parTransId="{57C174ED-A863-4565-92E4-47C784F5DE03}" sibTransId="{7861128F-831E-4CCB-8A9A-1565885C855E}"/>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60CFA0-1980-4400-96B9-22F394211AC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5A5B794-9EEF-46E3-A43E-8E7E1ED505F8}">
      <dgm:prSet/>
      <dgm:spPr/>
      <dgm:t>
        <a:bodyPr/>
        <a:lstStyle/>
        <a:p>
          <a:r>
            <a:rPr lang="pl-PL" b="1" i="0" dirty="0">
              <a:solidFill>
                <a:schemeClr val="tx1"/>
              </a:solidFill>
            </a:rPr>
            <a:t>w wieku poprodukcyjnym – </a:t>
          </a:r>
          <a:r>
            <a:rPr lang="pl-PL" b="1" i="1" dirty="0">
              <a:solidFill>
                <a:schemeClr val="tx1"/>
              </a:solidFill>
            </a:rPr>
            <a:t>czy celem nie jest chęć szybkiej rehabilitacji medycznej i wyjazdu wakacyjnego, </a:t>
          </a:r>
          <a:endParaRPr lang="en-US" dirty="0">
            <a:solidFill>
              <a:schemeClr val="tx1"/>
            </a:solidFill>
          </a:endParaRPr>
        </a:p>
      </dgm:t>
    </dgm:pt>
    <dgm:pt modelId="{366D7782-AEC8-40EE-AA09-D5FDF583125D}" type="parTrans" cxnId="{08F1CBDA-B038-4032-8473-317480D95AE2}">
      <dgm:prSet/>
      <dgm:spPr/>
      <dgm:t>
        <a:bodyPr/>
        <a:lstStyle/>
        <a:p>
          <a:endParaRPr lang="en-US"/>
        </a:p>
      </dgm:t>
    </dgm:pt>
    <dgm:pt modelId="{127BEE8C-46DB-439C-87B1-050B42CF08E5}" type="sibTrans" cxnId="{08F1CBDA-B038-4032-8473-317480D95AE2}">
      <dgm:prSet/>
      <dgm:spPr/>
      <dgm:t>
        <a:bodyPr/>
        <a:lstStyle/>
        <a:p>
          <a:endParaRPr lang="en-US"/>
        </a:p>
      </dgm:t>
    </dgm:pt>
    <dgm:pt modelId="{F497FC7E-7653-4F20-AF1C-D81B2D7E9AE8}">
      <dgm:prSet/>
      <dgm:spPr/>
      <dgm:t>
        <a:bodyPr/>
        <a:lstStyle/>
        <a:p>
          <a:r>
            <a:rPr lang="pl-PL" b="1" i="0" dirty="0">
              <a:solidFill>
                <a:schemeClr val="tx1"/>
              </a:solidFill>
            </a:rPr>
            <a:t>ze schorzeniami neurologicznymi – </a:t>
          </a:r>
          <a:r>
            <a:rPr lang="pl-PL" b="1" i="1" dirty="0">
              <a:solidFill>
                <a:schemeClr val="tx1"/>
              </a:solidFill>
            </a:rPr>
            <a:t>ryzyko, że udział w projekcie jest za dużym obciążeniem i może spowodować pogorszenie stanu zdrowia, w razie potrzeby może być potrzebna opinia neurologa,</a:t>
          </a:r>
          <a:endParaRPr lang="en-US" dirty="0">
            <a:solidFill>
              <a:schemeClr val="tx1"/>
            </a:solidFill>
          </a:endParaRPr>
        </a:p>
      </dgm:t>
    </dgm:pt>
    <dgm:pt modelId="{4A98FBA0-DEEF-4AAC-A35F-52F4EF9EAC80}" type="parTrans" cxnId="{795DFC91-D3D9-46A9-911F-B6955F63BED8}">
      <dgm:prSet/>
      <dgm:spPr/>
      <dgm:t>
        <a:bodyPr/>
        <a:lstStyle/>
        <a:p>
          <a:endParaRPr lang="en-US"/>
        </a:p>
      </dgm:t>
    </dgm:pt>
    <dgm:pt modelId="{983959B0-779A-4493-A434-B043D3586A51}" type="sibTrans" cxnId="{795DFC91-D3D9-46A9-911F-B6955F63BED8}">
      <dgm:prSet/>
      <dgm:spPr/>
      <dgm:t>
        <a:bodyPr/>
        <a:lstStyle/>
        <a:p>
          <a:endParaRPr lang="en-US"/>
        </a:p>
      </dgm:t>
    </dgm:pt>
    <dgm:pt modelId="{32F64BCB-4A8C-46A9-98A4-F393BBB7553F}">
      <dgm:prSet/>
      <dgm:spPr/>
      <dgm:t>
        <a:bodyPr/>
        <a:lstStyle/>
        <a:p>
          <a:r>
            <a:rPr lang="pl-PL" b="1" i="0" dirty="0">
              <a:solidFill>
                <a:schemeClr val="tx1"/>
              </a:solidFill>
            </a:rPr>
            <a:t>osoby uzależnione w stanie aktywnym – </a:t>
          </a:r>
          <a:r>
            <a:rPr lang="pl-PL" b="1" i="1" dirty="0">
              <a:solidFill>
                <a:schemeClr val="tx1"/>
              </a:solidFill>
            </a:rPr>
            <a:t>musimy mieć pewność, </a:t>
          </a:r>
          <a:br>
            <a:rPr lang="pl-PL" b="1" i="1" dirty="0">
              <a:solidFill>
                <a:schemeClr val="tx1"/>
              </a:solidFill>
            </a:rPr>
          </a:br>
          <a:r>
            <a:rPr lang="pl-PL" b="1" i="1" dirty="0">
              <a:solidFill>
                <a:schemeClr val="tx1"/>
              </a:solidFill>
            </a:rPr>
            <a:t>że nie ma zagrożenia powrotu do używek na terenie ORK, </a:t>
          </a:r>
          <a:endParaRPr lang="en-US" dirty="0">
            <a:solidFill>
              <a:schemeClr val="tx1"/>
            </a:solidFill>
          </a:endParaRPr>
        </a:p>
      </dgm:t>
    </dgm:pt>
    <dgm:pt modelId="{90963CD9-9AA7-4970-8E7D-E4BDA754C323}" type="parTrans" cxnId="{1BAD6CFF-F608-4EAD-A5AB-AA471611E39D}">
      <dgm:prSet/>
      <dgm:spPr/>
      <dgm:t>
        <a:bodyPr/>
        <a:lstStyle/>
        <a:p>
          <a:endParaRPr lang="en-US"/>
        </a:p>
      </dgm:t>
    </dgm:pt>
    <dgm:pt modelId="{884BCFD0-21AB-41F6-8376-57303779DDFF}" type="sibTrans" cxnId="{1BAD6CFF-F608-4EAD-A5AB-AA471611E39D}">
      <dgm:prSet/>
      <dgm:spPr/>
      <dgm:t>
        <a:bodyPr/>
        <a:lstStyle/>
        <a:p>
          <a:endParaRPr lang="en-US"/>
        </a:p>
      </dgm:t>
    </dgm:pt>
    <dgm:pt modelId="{1653303C-3A96-44AF-A987-C31DF4B622F1}">
      <dgm:prSet/>
      <dgm:spPr/>
      <dgm:t>
        <a:bodyPr/>
        <a:lstStyle/>
        <a:p>
          <a:r>
            <a:rPr lang="pl-PL" b="1" i="0" dirty="0">
              <a:solidFill>
                <a:schemeClr val="tx1"/>
              </a:solidFill>
            </a:rPr>
            <a:t>z poważnymi problemami psychiatrycznymi nieustabilizowane – </a:t>
          </a:r>
          <a:r>
            <a:rPr lang="pl-PL" b="1" i="1" dirty="0">
              <a:solidFill>
                <a:schemeClr val="tx1"/>
              </a:solidFill>
            </a:rPr>
            <a:t>ośrodki nie zapewniają specjalistycznej terapii psychiatrycznej,</a:t>
          </a:r>
          <a:endParaRPr lang="en-US" dirty="0">
            <a:solidFill>
              <a:schemeClr val="tx1"/>
            </a:solidFill>
          </a:endParaRPr>
        </a:p>
      </dgm:t>
    </dgm:pt>
    <dgm:pt modelId="{4ED1EAAE-C2FA-443D-8637-A4D132B6FA5E}" type="parTrans" cxnId="{E83E880E-F42B-4945-BB02-DD3DB3F4036A}">
      <dgm:prSet/>
      <dgm:spPr/>
      <dgm:t>
        <a:bodyPr/>
        <a:lstStyle/>
        <a:p>
          <a:endParaRPr lang="en-US"/>
        </a:p>
      </dgm:t>
    </dgm:pt>
    <dgm:pt modelId="{F10C1AC1-E5BF-41CB-85F9-EE12C3E71788}" type="sibTrans" cxnId="{E83E880E-F42B-4945-BB02-DD3DB3F4036A}">
      <dgm:prSet/>
      <dgm:spPr/>
      <dgm:t>
        <a:bodyPr/>
        <a:lstStyle/>
        <a:p>
          <a:endParaRPr lang="en-US"/>
        </a:p>
      </dgm:t>
    </dgm:pt>
    <dgm:pt modelId="{AAB61B29-4572-4B40-A43F-F1A92BCAE81D}">
      <dgm:prSet/>
      <dgm:spPr/>
      <dgm:t>
        <a:bodyPr/>
        <a:lstStyle/>
        <a:p>
          <a:r>
            <a:rPr lang="pl-PL" b="1" i="0" dirty="0">
              <a:solidFill>
                <a:schemeClr val="tx1"/>
              </a:solidFill>
            </a:rPr>
            <a:t>niskim potencjałem intelektualnym – </a:t>
          </a:r>
          <a:r>
            <a:rPr lang="pl-PL" b="1" i="1" dirty="0">
              <a:solidFill>
                <a:schemeClr val="tx1"/>
              </a:solidFill>
            </a:rPr>
            <a:t>Uczestnicy muszą być zdolni do udziału w szkoleniach zawodowych</a:t>
          </a:r>
          <a:r>
            <a:rPr lang="pl-PL" b="1" i="0" dirty="0">
              <a:solidFill>
                <a:schemeClr val="tx1"/>
              </a:solidFill>
            </a:rPr>
            <a:t>,</a:t>
          </a:r>
          <a:endParaRPr lang="en-US" dirty="0">
            <a:solidFill>
              <a:schemeClr val="tx1"/>
            </a:solidFill>
          </a:endParaRPr>
        </a:p>
      </dgm:t>
    </dgm:pt>
    <dgm:pt modelId="{B532D7BC-1442-49CF-A45D-533DEBF2AF22}" type="parTrans" cxnId="{6B7CCCE6-5279-41F5-92BF-B6AD3D277CE1}">
      <dgm:prSet/>
      <dgm:spPr/>
      <dgm:t>
        <a:bodyPr/>
        <a:lstStyle/>
        <a:p>
          <a:endParaRPr lang="en-US"/>
        </a:p>
      </dgm:t>
    </dgm:pt>
    <dgm:pt modelId="{9F9E0ED3-33A9-4865-BD05-2601BFEC6001}" type="sibTrans" cxnId="{6B7CCCE6-5279-41F5-92BF-B6AD3D277CE1}">
      <dgm:prSet/>
      <dgm:spPr/>
      <dgm:t>
        <a:bodyPr/>
        <a:lstStyle/>
        <a:p>
          <a:endParaRPr lang="en-US"/>
        </a:p>
      </dgm:t>
    </dgm:pt>
    <dgm:pt modelId="{20E519DD-5BBE-4FAE-B120-634BF7B4048D}">
      <dgm:prSet/>
      <dgm:spPr/>
      <dgm:t>
        <a:bodyPr/>
        <a:lstStyle/>
        <a:p>
          <a:r>
            <a:rPr lang="pl-PL" b="1" i="0" dirty="0">
              <a:solidFill>
                <a:schemeClr val="tx1"/>
              </a:solidFill>
            </a:rPr>
            <a:t>ze stosunkowo wysokim poziomem wykształcenia nie wymagającym przekwalifikowania – </a:t>
          </a:r>
          <a:r>
            <a:rPr lang="pl-PL" b="1" i="1" dirty="0">
              <a:solidFill>
                <a:schemeClr val="tx1"/>
              </a:solidFill>
            </a:rPr>
            <a:t>mogą powrócić do dotychczasowej pracy,</a:t>
          </a:r>
          <a:endParaRPr lang="en-US" dirty="0">
            <a:solidFill>
              <a:schemeClr val="tx1"/>
            </a:solidFill>
          </a:endParaRPr>
        </a:p>
      </dgm:t>
    </dgm:pt>
    <dgm:pt modelId="{AD0A46CF-7703-40C8-879F-0F7D61AD30A8}" type="parTrans" cxnId="{4A4C35F4-2714-403C-B9B8-19F00388A2C3}">
      <dgm:prSet/>
      <dgm:spPr/>
      <dgm:t>
        <a:bodyPr/>
        <a:lstStyle/>
        <a:p>
          <a:endParaRPr lang="en-US"/>
        </a:p>
      </dgm:t>
    </dgm:pt>
    <dgm:pt modelId="{7FA2E939-8609-4B1A-9FD8-908708D16529}" type="sibTrans" cxnId="{4A4C35F4-2714-403C-B9B8-19F00388A2C3}">
      <dgm:prSet/>
      <dgm:spPr/>
      <dgm:t>
        <a:bodyPr/>
        <a:lstStyle/>
        <a:p>
          <a:endParaRPr lang="en-US"/>
        </a:p>
      </dgm:t>
    </dgm:pt>
    <dgm:pt modelId="{E01EE2BC-4239-4FAA-9E56-8123A4ADBAFE}" type="pres">
      <dgm:prSet presAssocID="{2860CFA0-1980-4400-96B9-22F394211ACC}" presName="linear" presStyleCnt="0">
        <dgm:presLayoutVars>
          <dgm:animLvl val="lvl"/>
          <dgm:resizeHandles val="exact"/>
        </dgm:presLayoutVars>
      </dgm:prSet>
      <dgm:spPr/>
    </dgm:pt>
    <dgm:pt modelId="{E6A68E17-C7F5-41D4-8650-2BB2A72DE244}" type="pres">
      <dgm:prSet presAssocID="{95A5B794-9EEF-46E3-A43E-8E7E1ED505F8}" presName="parentText" presStyleLbl="node1" presStyleIdx="0" presStyleCnt="6">
        <dgm:presLayoutVars>
          <dgm:chMax val="0"/>
          <dgm:bulletEnabled val="1"/>
        </dgm:presLayoutVars>
      </dgm:prSet>
      <dgm:spPr/>
    </dgm:pt>
    <dgm:pt modelId="{54E97A60-6503-4C95-942A-BC43DE0C0541}" type="pres">
      <dgm:prSet presAssocID="{127BEE8C-46DB-439C-87B1-050B42CF08E5}" presName="spacer" presStyleCnt="0"/>
      <dgm:spPr/>
    </dgm:pt>
    <dgm:pt modelId="{4EB39229-A16A-489F-B023-0F67BD27885A}" type="pres">
      <dgm:prSet presAssocID="{F497FC7E-7653-4F20-AF1C-D81B2D7E9AE8}" presName="parentText" presStyleLbl="node1" presStyleIdx="1" presStyleCnt="6">
        <dgm:presLayoutVars>
          <dgm:chMax val="0"/>
          <dgm:bulletEnabled val="1"/>
        </dgm:presLayoutVars>
      </dgm:prSet>
      <dgm:spPr/>
    </dgm:pt>
    <dgm:pt modelId="{64024010-EE77-41F6-B541-5E9525CA6F13}" type="pres">
      <dgm:prSet presAssocID="{983959B0-779A-4493-A434-B043D3586A51}" presName="spacer" presStyleCnt="0"/>
      <dgm:spPr/>
    </dgm:pt>
    <dgm:pt modelId="{9E247E97-5123-4F37-9809-FC314CBC25AF}" type="pres">
      <dgm:prSet presAssocID="{32F64BCB-4A8C-46A9-98A4-F393BBB7553F}" presName="parentText" presStyleLbl="node1" presStyleIdx="2" presStyleCnt="6">
        <dgm:presLayoutVars>
          <dgm:chMax val="0"/>
          <dgm:bulletEnabled val="1"/>
        </dgm:presLayoutVars>
      </dgm:prSet>
      <dgm:spPr/>
    </dgm:pt>
    <dgm:pt modelId="{30898669-385A-4ABB-BB9C-64B272E30281}" type="pres">
      <dgm:prSet presAssocID="{884BCFD0-21AB-41F6-8376-57303779DDFF}" presName="spacer" presStyleCnt="0"/>
      <dgm:spPr/>
    </dgm:pt>
    <dgm:pt modelId="{E96ED727-BA44-4226-BBC9-D2F21F0E3515}" type="pres">
      <dgm:prSet presAssocID="{1653303C-3A96-44AF-A987-C31DF4B622F1}" presName="parentText" presStyleLbl="node1" presStyleIdx="3" presStyleCnt="6">
        <dgm:presLayoutVars>
          <dgm:chMax val="0"/>
          <dgm:bulletEnabled val="1"/>
        </dgm:presLayoutVars>
      </dgm:prSet>
      <dgm:spPr/>
    </dgm:pt>
    <dgm:pt modelId="{0A661F15-16BB-4098-9832-725B95602514}" type="pres">
      <dgm:prSet presAssocID="{F10C1AC1-E5BF-41CB-85F9-EE12C3E71788}" presName="spacer" presStyleCnt="0"/>
      <dgm:spPr/>
    </dgm:pt>
    <dgm:pt modelId="{2FFC49C7-3037-4C4C-9CD9-036A40C85961}" type="pres">
      <dgm:prSet presAssocID="{AAB61B29-4572-4B40-A43F-F1A92BCAE81D}" presName="parentText" presStyleLbl="node1" presStyleIdx="4" presStyleCnt="6">
        <dgm:presLayoutVars>
          <dgm:chMax val="0"/>
          <dgm:bulletEnabled val="1"/>
        </dgm:presLayoutVars>
      </dgm:prSet>
      <dgm:spPr/>
    </dgm:pt>
    <dgm:pt modelId="{CC5C3C6E-BE8B-473A-8436-EB56E3412F22}" type="pres">
      <dgm:prSet presAssocID="{9F9E0ED3-33A9-4865-BD05-2601BFEC6001}" presName="spacer" presStyleCnt="0"/>
      <dgm:spPr/>
    </dgm:pt>
    <dgm:pt modelId="{D29314DB-307D-4212-9852-9252A28F3F60}" type="pres">
      <dgm:prSet presAssocID="{20E519DD-5BBE-4FAE-B120-634BF7B4048D}" presName="parentText" presStyleLbl="node1" presStyleIdx="5" presStyleCnt="6">
        <dgm:presLayoutVars>
          <dgm:chMax val="0"/>
          <dgm:bulletEnabled val="1"/>
        </dgm:presLayoutVars>
      </dgm:prSet>
      <dgm:spPr/>
    </dgm:pt>
  </dgm:ptLst>
  <dgm:cxnLst>
    <dgm:cxn modelId="{E83E880E-F42B-4945-BB02-DD3DB3F4036A}" srcId="{2860CFA0-1980-4400-96B9-22F394211ACC}" destId="{1653303C-3A96-44AF-A987-C31DF4B622F1}" srcOrd="3" destOrd="0" parTransId="{4ED1EAAE-C2FA-443D-8637-A4D132B6FA5E}" sibTransId="{F10C1AC1-E5BF-41CB-85F9-EE12C3E71788}"/>
    <dgm:cxn modelId="{40288A24-F001-4CEE-8562-015904D9D642}" type="presOf" srcId="{F497FC7E-7653-4F20-AF1C-D81B2D7E9AE8}" destId="{4EB39229-A16A-489F-B023-0F67BD27885A}" srcOrd="0" destOrd="0" presId="urn:microsoft.com/office/officeart/2005/8/layout/vList2"/>
    <dgm:cxn modelId="{642A4941-6C18-412A-B3CF-42F5D0E94D0F}" type="presOf" srcId="{95A5B794-9EEF-46E3-A43E-8E7E1ED505F8}" destId="{E6A68E17-C7F5-41D4-8650-2BB2A72DE244}" srcOrd="0" destOrd="0" presId="urn:microsoft.com/office/officeart/2005/8/layout/vList2"/>
    <dgm:cxn modelId="{DF2DC642-24B2-47AF-BB9A-A8C2C77AE2F8}" type="presOf" srcId="{AAB61B29-4572-4B40-A43F-F1A92BCAE81D}" destId="{2FFC49C7-3037-4C4C-9CD9-036A40C85961}" srcOrd="0" destOrd="0" presId="urn:microsoft.com/office/officeart/2005/8/layout/vList2"/>
    <dgm:cxn modelId="{D826EE44-C46B-4807-9C07-AE27E9F6A382}" type="presOf" srcId="{20E519DD-5BBE-4FAE-B120-634BF7B4048D}" destId="{D29314DB-307D-4212-9852-9252A28F3F60}" srcOrd="0" destOrd="0" presId="urn:microsoft.com/office/officeart/2005/8/layout/vList2"/>
    <dgm:cxn modelId="{D0889E77-6871-4ACC-95D4-E435A29B55F9}" type="presOf" srcId="{1653303C-3A96-44AF-A987-C31DF4B622F1}" destId="{E96ED727-BA44-4226-BBC9-D2F21F0E3515}" srcOrd="0" destOrd="0" presId="urn:microsoft.com/office/officeart/2005/8/layout/vList2"/>
    <dgm:cxn modelId="{795DFC91-D3D9-46A9-911F-B6955F63BED8}" srcId="{2860CFA0-1980-4400-96B9-22F394211ACC}" destId="{F497FC7E-7653-4F20-AF1C-D81B2D7E9AE8}" srcOrd="1" destOrd="0" parTransId="{4A98FBA0-DEEF-4AAC-A35F-52F4EF9EAC80}" sibTransId="{983959B0-779A-4493-A434-B043D3586A51}"/>
    <dgm:cxn modelId="{8DF79B98-AA7D-42E6-939D-2C286F657F56}" type="presOf" srcId="{32F64BCB-4A8C-46A9-98A4-F393BBB7553F}" destId="{9E247E97-5123-4F37-9809-FC314CBC25AF}" srcOrd="0" destOrd="0" presId="urn:microsoft.com/office/officeart/2005/8/layout/vList2"/>
    <dgm:cxn modelId="{08F1CBDA-B038-4032-8473-317480D95AE2}" srcId="{2860CFA0-1980-4400-96B9-22F394211ACC}" destId="{95A5B794-9EEF-46E3-A43E-8E7E1ED505F8}" srcOrd="0" destOrd="0" parTransId="{366D7782-AEC8-40EE-AA09-D5FDF583125D}" sibTransId="{127BEE8C-46DB-439C-87B1-050B42CF08E5}"/>
    <dgm:cxn modelId="{5262D7E1-DAD9-47DF-A7F3-1ED98BEBA0E7}" type="presOf" srcId="{2860CFA0-1980-4400-96B9-22F394211ACC}" destId="{E01EE2BC-4239-4FAA-9E56-8123A4ADBAFE}" srcOrd="0" destOrd="0" presId="urn:microsoft.com/office/officeart/2005/8/layout/vList2"/>
    <dgm:cxn modelId="{6B7CCCE6-5279-41F5-92BF-B6AD3D277CE1}" srcId="{2860CFA0-1980-4400-96B9-22F394211ACC}" destId="{AAB61B29-4572-4B40-A43F-F1A92BCAE81D}" srcOrd="4" destOrd="0" parTransId="{B532D7BC-1442-49CF-A45D-533DEBF2AF22}" sibTransId="{9F9E0ED3-33A9-4865-BD05-2601BFEC6001}"/>
    <dgm:cxn modelId="{4A4C35F4-2714-403C-B9B8-19F00388A2C3}" srcId="{2860CFA0-1980-4400-96B9-22F394211ACC}" destId="{20E519DD-5BBE-4FAE-B120-634BF7B4048D}" srcOrd="5" destOrd="0" parTransId="{AD0A46CF-7703-40C8-879F-0F7D61AD30A8}" sibTransId="{7FA2E939-8609-4B1A-9FD8-908708D16529}"/>
    <dgm:cxn modelId="{1BAD6CFF-F608-4EAD-A5AB-AA471611E39D}" srcId="{2860CFA0-1980-4400-96B9-22F394211ACC}" destId="{32F64BCB-4A8C-46A9-98A4-F393BBB7553F}" srcOrd="2" destOrd="0" parTransId="{90963CD9-9AA7-4970-8E7D-E4BDA754C323}" sibTransId="{884BCFD0-21AB-41F6-8376-57303779DDFF}"/>
    <dgm:cxn modelId="{22372541-9FF7-44EE-B74B-E748FA1F7E0B}" type="presParOf" srcId="{E01EE2BC-4239-4FAA-9E56-8123A4ADBAFE}" destId="{E6A68E17-C7F5-41D4-8650-2BB2A72DE244}" srcOrd="0" destOrd="0" presId="urn:microsoft.com/office/officeart/2005/8/layout/vList2"/>
    <dgm:cxn modelId="{4F9EB487-5081-4347-B4B3-5FD5430175AA}" type="presParOf" srcId="{E01EE2BC-4239-4FAA-9E56-8123A4ADBAFE}" destId="{54E97A60-6503-4C95-942A-BC43DE0C0541}" srcOrd="1" destOrd="0" presId="urn:microsoft.com/office/officeart/2005/8/layout/vList2"/>
    <dgm:cxn modelId="{8444AB51-3608-4B5B-8C1E-C77683FC9E04}" type="presParOf" srcId="{E01EE2BC-4239-4FAA-9E56-8123A4ADBAFE}" destId="{4EB39229-A16A-489F-B023-0F67BD27885A}" srcOrd="2" destOrd="0" presId="urn:microsoft.com/office/officeart/2005/8/layout/vList2"/>
    <dgm:cxn modelId="{FB7FDD5C-DE36-435B-AB3B-4E918497DFD6}" type="presParOf" srcId="{E01EE2BC-4239-4FAA-9E56-8123A4ADBAFE}" destId="{64024010-EE77-41F6-B541-5E9525CA6F13}" srcOrd="3" destOrd="0" presId="urn:microsoft.com/office/officeart/2005/8/layout/vList2"/>
    <dgm:cxn modelId="{42E9FE6C-68B8-42DC-A3B0-FC9CAC4EAB58}" type="presParOf" srcId="{E01EE2BC-4239-4FAA-9E56-8123A4ADBAFE}" destId="{9E247E97-5123-4F37-9809-FC314CBC25AF}" srcOrd="4" destOrd="0" presId="urn:microsoft.com/office/officeart/2005/8/layout/vList2"/>
    <dgm:cxn modelId="{985632C9-1F10-4628-9F0D-2552BF80056F}" type="presParOf" srcId="{E01EE2BC-4239-4FAA-9E56-8123A4ADBAFE}" destId="{30898669-385A-4ABB-BB9C-64B272E30281}" srcOrd="5" destOrd="0" presId="urn:microsoft.com/office/officeart/2005/8/layout/vList2"/>
    <dgm:cxn modelId="{471F273D-E497-4403-9F66-3946332DC608}" type="presParOf" srcId="{E01EE2BC-4239-4FAA-9E56-8123A4ADBAFE}" destId="{E96ED727-BA44-4226-BBC9-D2F21F0E3515}" srcOrd="6" destOrd="0" presId="urn:microsoft.com/office/officeart/2005/8/layout/vList2"/>
    <dgm:cxn modelId="{9CD58C1F-EC99-4B00-8E63-E3698B875637}" type="presParOf" srcId="{E01EE2BC-4239-4FAA-9E56-8123A4ADBAFE}" destId="{0A661F15-16BB-4098-9832-725B95602514}" srcOrd="7" destOrd="0" presId="urn:microsoft.com/office/officeart/2005/8/layout/vList2"/>
    <dgm:cxn modelId="{BBE06279-712D-4375-BCD6-DBF720CC91B3}" type="presParOf" srcId="{E01EE2BC-4239-4FAA-9E56-8123A4ADBAFE}" destId="{2FFC49C7-3037-4C4C-9CD9-036A40C85961}" srcOrd="8" destOrd="0" presId="urn:microsoft.com/office/officeart/2005/8/layout/vList2"/>
    <dgm:cxn modelId="{EB508A80-86C6-4806-ADD3-5AD37CCA66CD}" type="presParOf" srcId="{E01EE2BC-4239-4FAA-9E56-8123A4ADBAFE}" destId="{CC5C3C6E-BE8B-473A-8436-EB56E3412F22}" srcOrd="9" destOrd="0" presId="urn:microsoft.com/office/officeart/2005/8/layout/vList2"/>
    <dgm:cxn modelId="{9834C09B-53B3-480B-B274-93ADD8F9F0DF}" type="presParOf" srcId="{E01EE2BC-4239-4FAA-9E56-8123A4ADBAFE}" destId="{D29314DB-307D-4212-9852-9252A28F3F6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E3F7-40B4-41DE-A16F-1325326DF77B}">
      <dsp:nvSpPr>
        <dsp:cNvPr id="0" name=""/>
        <dsp:cNvSpPr/>
      </dsp:nvSpPr>
      <dsp:spPr>
        <a:xfrm flipV="1">
          <a:off x="10363" y="148590"/>
          <a:ext cx="10591874" cy="482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6350" rIns="9525" bIns="6350" numCol="1" spcCol="1270" anchor="ctr" anchorCtr="0">
          <a:noAutofit/>
        </a:bodyPr>
        <a:lstStyle/>
        <a:p>
          <a:pPr marL="0" lvl="0" indent="0" algn="just" defTabSz="222250">
            <a:lnSpc>
              <a:spcPct val="90000"/>
            </a:lnSpc>
            <a:spcBef>
              <a:spcPct val="0"/>
            </a:spcBef>
            <a:spcAft>
              <a:spcPct val="35000"/>
            </a:spcAft>
            <a:buNone/>
          </a:pPr>
          <a:r>
            <a:rPr lang="pl-PL" sz="500" b="1" kern="1200" dirty="0"/>
            <a:t>Rehabilitacja kompleksowa, </a:t>
          </a:r>
          <a:r>
            <a:rPr lang="pl-PL" sz="500" kern="1200" dirty="0"/>
            <a:t>której głównym celem jest aktywizacja zawodowa i powrót do pracy, jest realizowana </a:t>
          </a:r>
          <a:r>
            <a:rPr lang="pl-PL" sz="500" b="1" kern="1200" dirty="0"/>
            <a:t>w Ośrodku Rehabilitacji </a:t>
          </a:r>
          <a:r>
            <a:rPr lang="pl-PL" sz="500" b="1" kern="1200" dirty="0" err="1"/>
            <a:t>Komplekowej</a:t>
          </a:r>
          <a:r>
            <a:rPr lang="pl-PL" sz="500" b="1" kern="1200" dirty="0"/>
            <a:t> (ORK)</a:t>
          </a:r>
          <a:r>
            <a:rPr lang="pl-PL" sz="500" kern="1200" dirty="0"/>
            <a:t> </a:t>
          </a:r>
          <a:r>
            <a:rPr lang="pl-PL" sz="500" b="1" kern="1200" dirty="0"/>
            <a:t>równolegle w trzech modułach: </a:t>
          </a:r>
          <a:endParaRPr lang="pl-PL" sz="500" kern="1200" dirty="0"/>
        </a:p>
      </dsp:txBody>
      <dsp:txXfrm rot="10800000">
        <a:off x="11775" y="150002"/>
        <a:ext cx="10589050" cy="45384"/>
      </dsp:txXfrm>
    </dsp:sp>
    <dsp:sp modelId="{D8681CF2-BBC4-440C-B845-F6E604CFACB7}">
      <dsp:nvSpPr>
        <dsp:cNvPr id="0" name=""/>
        <dsp:cNvSpPr/>
      </dsp:nvSpPr>
      <dsp:spPr>
        <a:xfrm>
          <a:off x="82829" y="281630"/>
          <a:ext cx="743842" cy="743842"/>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44D6-A732-42F1-AC38-2A775D69032D}">
      <dsp:nvSpPr>
        <dsp:cNvPr id="0" name=""/>
        <dsp:cNvSpPr/>
      </dsp:nvSpPr>
      <dsp:spPr>
        <a:xfrm>
          <a:off x="871303" y="190989"/>
          <a:ext cx="9648104" cy="925124"/>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zawodowym: </a:t>
          </a:r>
          <a:r>
            <a:rPr lang="pl-PL" sz="1800" kern="12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sp:txBody>
      <dsp:txXfrm>
        <a:off x="916472" y="236158"/>
        <a:ext cx="9557766" cy="834786"/>
      </dsp:txXfrm>
    </dsp:sp>
    <dsp:sp modelId="{D2CD3939-FE51-433A-A3DB-CD5787B410F3}">
      <dsp:nvSpPr>
        <dsp:cNvPr id="0" name=""/>
        <dsp:cNvSpPr/>
      </dsp:nvSpPr>
      <dsp:spPr>
        <a:xfrm>
          <a:off x="82829" y="1321069"/>
          <a:ext cx="743842" cy="743842"/>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96787-E6B6-416B-BA82-7CC7DCE3C5CF}">
      <dsp:nvSpPr>
        <dsp:cNvPr id="0" name=""/>
        <dsp:cNvSpPr/>
      </dsp:nvSpPr>
      <dsp:spPr>
        <a:xfrm>
          <a:off x="884328" y="1185158"/>
          <a:ext cx="9648104" cy="975230"/>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psychospołecznym:  </a:t>
          </a:r>
          <a:r>
            <a:rPr lang="pl-PL" sz="1800" kern="12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sp:txBody>
      <dsp:txXfrm>
        <a:off x="931943" y="1232773"/>
        <a:ext cx="9552874" cy="880000"/>
      </dsp:txXfrm>
    </dsp:sp>
    <dsp:sp modelId="{19EE8CA7-8471-4BA1-A8A5-5AA1B540A702}">
      <dsp:nvSpPr>
        <dsp:cNvPr id="0" name=""/>
        <dsp:cNvSpPr/>
      </dsp:nvSpPr>
      <dsp:spPr>
        <a:xfrm>
          <a:off x="82829" y="2269867"/>
          <a:ext cx="743842" cy="743842"/>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AC163-92B2-4A54-B496-88765E0631BB}">
      <dsp:nvSpPr>
        <dsp:cNvPr id="0" name=""/>
        <dsp:cNvSpPr/>
      </dsp:nvSpPr>
      <dsp:spPr>
        <a:xfrm>
          <a:off x="871303" y="2269867"/>
          <a:ext cx="9648104" cy="743842"/>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just" defTabSz="800100">
            <a:lnSpc>
              <a:spcPct val="90000"/>
            </a:lnSpc>
            <a:spcBef>
              <a:spcPct val="0"/>
            </a:spcBef>
            <a:spcAft>
              <a:spcPct val="35000"/>
            </a:spcAft>
            <a:buNone/>
          </a:pPr>
          <a:r>
            <a:rPr lang="pl-PL" sz="1800" b="1" kern="1200" dirty="0">
              <a:latin typeface="Calibri" panose="020F0502020204030204" pitchFamily="34" charset="0"/>
              <a:cs typeface="Calibri" panose="020F0502020204030204" pitchFamily="34" charset="0"/>
            </a:rPr>
            <a:t>medycznym: </a:t>
          </a:r>
          <a:r>
            <a:rPr lang="pl-PL" sz="1800" kern="12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sp:txBody>
      <dsp:txXfrm>
        <a:off x="907621" y="2306185"/>
        <a:ext cx="9575468" cy="671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102268"/>
          <a:ext cx="3638549" cy="760147"/>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pl-PL" sz="2000" b="1" i="0" kern="1200" baseline="0" dirty="0">
              <a:latin typeface="Calibri" panose="020F0502020204030204" pitchFamily="34" charset="0"/>
              <a:cs typeface="Calibri" panose="020F0502020204030204" pitchFamily="34" charset="0"/>
            </a:rPr>
            <a:t>Moduł zawodowy</a:t>
          </a:r>
          <a:endParaRPr lang="en-US" sz="2000" kern="1200" dirty="0">
            <a:latin typeface="Calibri" panose="020F0502020204030204" pitchFamily="34" charset="0"/>
            <a:cs typeface="Calibri" panose="020F0502020204030204" pitchFamily="34" charset="0"/>
          </a:endParaRPr>
        </a:p>
      </dsp:txBody>
      <dsp:txXfrm>
        <a:off x="37107" y="139375"/>
        <a:ext cx="3564335" cy="685933"/>
      </dsp:txXfrm>
    </dsp:sp>
    <dsp:sp modelId="{A4B1D485-2999-419F-A254-B8DAF4E10382}">
      <dsp:nvSpPr>
        <dsp:cNvPr id="0" name=""/>
        <dsp:cNvSpPr/>
      </dsp:nvSpPr>
      <dsp:spPr>
        <a:xfrm>
          <a:off x="71242" y="1017478"/>
          <a:ext cx="3496063" cy="28319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doradztwo zawodowe</a:t>
          </a:r>
          <a:r>
            <a:rPr lang="pl-PL" sz="1600" b="0" i="0" kern="1200" baseline="0" dirty="0">
              <a:solidFill>
                <a:schemeClr val="bg1"/>
              </a:solidFill>
              <a:latin typeface="Calibri" panose="020F0502020204030204" pitchFamily="34" charset="0"/>
              <a:cs typeface="Calibri" panose="020F0502020204030204" pitchFamily="34" charset="0"/>
            </a:rPr>
            <a:t>:</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komputerowe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zawodowe (280 h)</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pośrednictwo pracy</a:t>
          </a:r>
          <a:endParaRPr lang="en-US" sz="1600" kern="1200" dirty="0">
            <a:solidFill>
              <a:schemeClr val="bg1"/>
            </a:solidFill>
            <a:latin typeface="Calibri" panose="020F0502020204030204" pitchFamily="34" charset="0"/>
            <a:cs typeface="Calibri" panose="020F0502020204030204" pitchFamily="34" charset="0"/>
          </a:endParaRPr>
        </a:p>
      </dsp:txBody>
      <dsp:txXfrm>
        <a:off x="71242" y="1017478"/>
        <a:ext cx="3496063" cy="2831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0"/>
          <a:ext cx="3533996" cy="785614"/>
        </a:xfrm>
        <a:prstGeom prst="roundRect">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i="0" kern="1200" baseline="0" dirty="0">
              <a:latin typeface="Calibri" panose="020F0502020204030204" pitchFamily="34" charset="0"/>
              <a:cs typeface="Calibri" panose="020F0502020204030204" pitchFamily="34" charset="0"/>
            </a:rPr>
            <a:t>Moduł medyczny</a:t>
          </a:r>
          <a:endParaRPr lang="en-US" sz="2000" kern="1200" dirty="0">
            <a:latin typeface="Calibri" panose="020F0502020204030204" pitchFamily="34" charset="0"/>
            <a:cs typeface="Calibri" panose="020F0502020204030204" pitchFamily="34" charset="0"/>
          </a:endParaRPr>
        </a:p>
      </dsp:txBody>
      <dsp:txXfrm>
        <a:off x="38351" y="38351"/>
        <a:ext cx="3457294" cy="708912"/>
      </dsp:txXfrm>
    </dsp:sp>
    <dsp:sp modelId="{A4B1D485-2999-419F-A254-B8DAF4E10382}">
      <dsp:nvSpPr>
        <dsp:cNvPr id="0" name=""/>
        <dsp:cNvSpPr/>
      </dsp:nvSpPr>
      <dsp:spPr>
        <a:xfrm>
          <a:off x="29084" y="863799"/>
          <a:ext cx="3475826" cy="2794608"/>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22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kern="1200" baseline="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edukacja prozdrowotna,</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indywidualne,</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grupowe.</a:t>
          </a:r>
        </a:p>
      </dsp:txBody>
      <dsp:txXfrm>
        <a:off x="29084" y="863799"/>
        <a:ext cx="3475826" cy="2794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767289"/>
          <a:ext cx="3638549" cy="722973"/>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pl-PL" sz="2000" b="1" i="0" kern="1200" baseline="0" dirty="0">
              <a:latin typeface="Calibri" panose="020F0502020204030204" pitchFamily="34" charset="0"/>
              <a:cs typeface="Calibri" panose="020F0502020204030204" pitchFamily="34" charset="0"/>
            </a:rPr>
            <a:t>Moduł psychospołeczny</a:t>
          </a:r>
          <a:endParaRPr lang="en-US" sz="2000" kern="1200" dirty="0">
            <a:latin typeface="Calibri" panose="020F0502020204030204" pitchFamily="34" charset="0"/>
            <a:cs typeface="Calibri" panose="020F0502020204030204" pitchFamily="34" charset="0"/>
          </a:endParaRPr>
        </a:p>
      </dsp:txBody>
      <dsp:txXfrm>
        <a:off x="35293" y="802582"/>
        <a:ext cx="3567963" cy="652387"/>
      </dsp:txXfrm>
    </dsp:sp>
    <dsp:sp modelId="{A4B1D485-2999-419F-A254-B8DAF4E10382}">
      <dsp:nvSpPr>
        <dsp:cNvPr id="0" name=""/>
        <dsp:cNvSpPr/>
      </dsp:nvSpPr>
      <dsp:spPr>
        <a:xfrm>
          <a:off x="0" y="1653064"/>
          <a:ext cx="3638549" cy="279279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indywidualne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warsztaty </a:t>
          </a:r>
          <a:r>
            <a:rPr lang="pl-PL" sz="1600" b="1" kern="1200" dirty="0" err="1">
              <a:solidFill>
                <a:schemeClr val="bg1"/>
              </a:solidFill>
              <a:latin typeface="Calibri" panose="020F0502020204030204" pitchFamily="34" charset="0"/>
              <a:cs typeface="Calibri" panose="020F0502020204030204" pitchFamily="34" charset="0"/>
            </a:rPr>
            <a:t>psychoedukacyjne</a:t>
          </a:r>
          <a:endParaRPr lang="en-US" sz="1600" b="1"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z pracodawcami </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działania integracyjne dla uczestników </a:t>
          </a:r>
          <a:endParaRPr lang="en-US" sz="1600" b="1" kern="1200" dirty="0">
            <a:solidFill>
              <a:schemeClr val="bg1"/>
            </a:solidFill>
            <a:latin typeface="Calibri" panose="020F0502020204030204" pitchFamily="34" charset="0"/>
            <a:cs typeface="Calibri" panose="020F0502020204030204" pitchFamily="34" charset="0"/>
          </a:endParaRPr>
        </a:p>
      </dsp:txBody>
      <dsp:txXfrm>
        <a:off x="0" y="1653064"/>
        <a:ext cx="3638549" cy="2792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68E17-C7F5-41D4-8650-2BB2A72DE244}">
      <dsp:nvSpPr>
        <dsp:cNvPr id="0" name=""/>
        <dsp:cNvSpPr/>
      </dsp:nvSpPr>
      <dsp:spPr>
        <a:xfrm>
          <a:off x="0" y="173037"/>
          <a:ext cx="6391275" cy="783168"/>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w wieku poprodukcyjnym – </a:t>
          </a:r>
          <a:r>
            <a:rPr lang="pl-PL" sz="1400" b="1" i="1" kern="1200" dirty="0">
              <a:solidFill>
                <a:schemeClr val="tx1"/>
              </a:solidFill>
            </a:rPr>
            <a:t>czy celem nie jest chęć szybkiej rehabilitacji medycznej i wyjazdu wakacyjnego, </a:t>
          </a:r>
          <a:endParaRPr lang="en-US" sz="1400" kern="1200" dirty="0">
            <a:solidFill>
              <a:schemeClr val="tx1"/>
            </a:solidFill>
          </a:endParaRPr>
        </a:p>
      </dsp:txBody>
      <dsp:txXfrm>
        <a:off x="38231" y="211268"/>
        <a:ext cx="6314813" cy="706706"/>
      </dsp:txXfrm>
    </dsp:sp>
    <dsp:sp modelId="{4EB39229-A16A-489F-B023-0F67BD27885A}">
      <dsp:nvSpPr>
        <dsp:cNvPr id="0" name=""/>
        <dsp:cNvSpPr/>
      </dsp:nvSpPr>
      <dsp:spPr>
        <a:xfrm>
          <a:off x="0" y="996526"/>
          <a:ext cx="6391275" cy="783168"/>
        </a:xfrm>
        <a:prstGeom prst="roundRect">
          <a:avLst/>
        </a:prstGeom>
        <a:solidFill>
          <a:schemeClr val="accent5">
            <a:hueOff val="-525587"/>
            <a:satOff val="-3570"/>
            <a:lumOff val="-14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ze schorzeniami neurologicznymi – </a:t>
          </a:r>
          <a:r>
            <a:rPr lang="pl-PL" sz="1400" b="1" i="1" kern="1200" dirty="0">
              <a:solidFill>
                <a:schemeClr val="tx1"/>
              </a:solidFill>
            </a:rPr>
            <a:t>ryzyko, że udział w projekcie jest za dużym obciążeniem i może spowodować pogorszenie stanu zdrowia, w razie potrzeby może być potrzebna opinia neurologa,</a:t>
          </a:r>
          <a:endParaRPr lang="en-US" sz="1400" kern="1200" dirty="0">
            <a:solidFill>
              <a:schemeClr val="tx1"/>
            </a:solidFill>
          </a:endParaRPr>
        </a:p>
      </dsp:txBody>
      <dsp:txXfrm>
        <a:off x="38231" y="1034757"/>
        <a:ext cx="6314813" cy="706706"/>
      </dsp:txXfrm>
    </dsp:sp>
    <dsp:sp modelId="{9E247E97-5123-4F37-9809-FC314CBC25AF}">
      <dsp:nvSpPr>
        <dsp:cNvPr id="0" name=""/>
        <dsp:cNvSpPr/>
      </dsp:nvSpPr>
      <dsp:spPr>
        <a:xfrm>
          <a:off x="0" y="1820014"/>
          <a:ext cx="6391275" cy="783168"/>
        </a:xfrm>
        <a:prstGeom prst="roundRect">
          <a:avLst/>
        </a:prstGeom>
        <a:solidFill>
          <a:schemeClr val="accent5">
            <a:hueOff val="-1051175"/>
            <a:satOff val="-7139"/>
            <a:lumOff val="-298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osoby uzależnione w stanie aktywnym – </a:t>
          </a:r>
          <a:r>
            <a:rPr lang="pl-PL" sz="1400" b="1" i="1" kern="1200" dirty="0">
              <a:solidFill>
                <a:schemeClr val="tx1"/>
              </a:solidFill>
            </a:rPr>
            <a:t>musimy mieć pewność, </a:t>
          </a:r>
          <a:br>
            <a:rPr lang="pl-PL" sz="1400" b="1" i="1" kern="1200" dirty="0">
              <a:solidFill>
                <a:schemeClr val="tx1"/>
              </a:solidFill>
            </a:rPr>
          </a:br>
          <a:r>
            <a:rPr lang="pl-PL" sz="1400" b="1" i="1" kern="1200" dirty="0">
              <a:solidFill>
                <a:schemeClr val="tx1"/>
              </a:solidFill>
            </a:rPr>
            <a:t>że nie ma zagrożenia powrotu do używek na terenie ORK, </a:t>
          </a:r>
          <a:endParaRPr lang="en-US" sz="1400" kern="1200" dirty="0">
            <a:solidFill>
              <a:schemeClr val="tx1"/>
            </a:solidFill>
          </a:endParaRPr>
        </a:p>
      </dsp:txBody>
      <dsp:txXfrm>
        <a:off x="38231" y="1858245"/>
        <a:ext cx="6314813" cy="706706"/>
      </dsp:txXfrm>
    </dsp:sp>
    <dsp:sp modelId="{E96ED727-BA44-4226-BBC9-D2F21F0E3515}">
      <dsp:nvSpPr>
        <dsp:cNvPr id="0" name=""/>
        <dsp:cNvSpPr/>
      </dsp:nvSpPr>
      <dsp:spPr>
        <a:xfrm>
          <a:off x="0" y="2643503"/>
          <a:ext cx="6391275" cy="783168"/>
        </a:xfrm>
        <a:prstGeom prst="roundRect">
          <a:avLst/>
        </a:prstGeom>
        <a:solidFill>
          <a:schemeClr val="accent5">
            <a:hueOff val="-1576762"/>
            <a:satOff val="-10709"/>
            <a:lumOff val="-4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z poważnymi problemami psychiatrycznymi nieustabilizowane – </a:t>
          </a:r>
          <a:r>
            <a:rPr lang="pl-PL" sz="1400" b="1" i="1" kern="1200" dirty="0">
              <a:solidFill>
                <a:schemeClr val="tx1"/>
              </a:solidFill>
            </a:rPr>
            <a:t>ośrodki nie zapewniają specjalistycznej terapii psychiatrycznej,</a:t>
          </a:r>
          <a:endParaRPr lang="en-US" sz="1400" kern="1200" dirty="0">
            <a:solidFill>
              <a:schemeClr val="tx1"/>
            </a:solidFill>
          </a:endParaRPr>
        </a:p>
      </dsp:txBody>
      <dsp:txXfrm>
        <a:off x="38231" y="2681734"/>
        <a:ext cx="6314813" cy="706706"/>
      </dsp:txXfrm>
    </dsp:sp>
    <dsp:sp modelId="{2FFC49C7-3037-4C4C-9CD9-036A40C85961}">
      <dsp:nvSpPr>
        <dsp:cNvPr id="0" name=""/>
        <dsp:cNvSpPr/>
      </dsp:nvSpPr>
      <dsp:spPr>
        <a:xfrm>
          <a:off x="0" y="3466992"/>
          <a:ext cx="6391275" cy="783168"/>
        </a:xfrm>
        <a:prstGeom prst="roundRect">
          <a:avLst/>
        </a:prstGeom>
        <a:solidFill>
          <a:schemeClr val="accent5">
            <a:hueOff val="-2102350"/>
            <a:satOff val="-14278"/>
            <a:lumOff val="-59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niskim potencjałem intelektualnym – </a:t>
          </a:r>
          <a:r>
            <a:rPr lang="pl-PL" sz="1400" b="1" i="1" kern="1200" dirty="0">
              <a:solidFill>
                <a:schemeClr val="tx1"/>
              </a:solidFill>
            </a:rPr>
            <a:t>Uczestnicy muszą być zdolni do udziału w szkoleniach zawodowych</a:t>
          </a:r>
          <a:r>
            <a:rPr lang="pl-PL" sz="1400" b="1" i="0" kern="1200" dirty="0">
              <a:solidFill>
                <a:schemeClr val="tx1"/>
              </a:solidFill>
            </a:rPr>
            <a:t>,</a:t>
          </a:r>
          <a:endParaRPr lang="en-US" sz="1400" kern="1200" dirty="0">
            <a:solidFill>
              <a:schemeClr val="tx1"/>
            </a:solidFill>
          </a:endParaRPr>
        </a:p>
      </dsp:txBody>
      <dsp:txXfrm>
        <a:off x="38231" y="3505223"/>
        <a:ext cx="6314813" cy="706706"/>
      </dsp:txXfrm>
    </dsp:sp>
    <dsp:sp modelId="{D29314DB-307D-4212-9852-9252A28F3F60}">
      <dsp:nvSpPr>
        <dsp:cNvPr id="0" name=""/>
        <dsp:cNvSpPr/>
      </dsp:nvSpPr>
      <dsp:spPr>
        <a:xfrm>
          <a:off x="0" y="4290481"/>
          <a:ext cx="6391275" cy="783168"/>
        </a:xfrm>
        <a:prstGeom prst="roundRect">
          <a:avLst/>
        </a:prstGeom>
        <a:solidFill>
          <a:schemeClr val="accent5">
            <a:hueOff val="-2627937"/>
            <a:satOff val="-17848"/>
            <a:lumOff val="-745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i="0" kern="1200" dirty="0">
              <a:solidFill>
                <a:schemeClr val="tx1"/>
              </a:solidFill>
            </a:rPr>
            <a:t>ze stosunkowo wysokim poziomem wykształcenia nie wymagającym przekwalifikowania – </a:t>
          </a:r>
          <a:r>
            <a:rPr lang="pl-PL" sz="1400" b="1" i="1" kern="1200" dirty="0">
              <a:solidFill>
                <a:schemeClr val="tx1"/>
              </a:solidFill>
            </a:rPr>
            <a:t>mogą powrócić do dotychczasowej pracy,</a:t>
          </a:r>
          <a:endParaRPr lang="en-US" sz="1400" kern="1200" dirty="0">
            <a:solidFill>
              <a:schemeClr val="tx1"/>
            </a:solidFill>
          </a:endParaRPr>
        </a:p>
      </dsp:txBody>
      <dsp:txXfrm>
        <a:off x="38231" y="4328712"/>
        <a:ext cx="6314813" cy="706706"/>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150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02779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l-PL"/>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5054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l-PL"/>
              <a:t>Kliknij, aby edytować styl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4931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97805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5846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792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9131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4378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948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250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7239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03196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038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904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11042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9555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F3E8B1C-86EF-43CF-8304-249481088644}" type="datetimeFigureOut">
              <a:rPr lang="en-US" smtClean="0"/>
              <a:pPr/>
              <a:t>12/7/2021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5697492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hyperlink" Target="mailto:ork@pfron.org.p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D19469-7E12-48CC-BC55-963A8976BA2B}"/>
              </a:ext>
            </a:extLst>
          </p:cNvPr>
          <p:cNvSpPr>
            <a:spLocks noGrp="1"/>
          </p:cNvSpPr>
          <p:nvPr>
            <p:ph type="ctrTitle"/>
          </p:nvPr>
        </p:nvSpPr>
        <p:spPr>
          <a:xfrm>
            <a:off x="1154955" y="4728117"/>
            <a:ext cx="8825658" cy="955190"/>
          </a:xfrm>
        </p:spPr>
        <p:txBody>
          <a:bodyPr>
            <a:normAutofit/>
          </a:bodyPr>
          <a:lstStyle/>
          <a:p>
            <a:pPr>
              <a:lnSpc>
                <a:spcPct val="90000"/>
              </a:lnSpc>
              <a:spcBef>
                <a:spcPts val="0"/>
              </a:spcBef>
            </a:pPr>
            <a:r>
              <a:rPr lang="pl-PL" sz="2000" b="1" dirty="0">
                <a:latin typeface="Calibri" panose="020F0502020204030204" pitchFamily="34" charset="0"/>
                <a:cs typeface="Calibri" panose="020F0502020204030204" pitchFamily="34" charset="0"/>
              </a:rPr>
              <a:t>MODEL REHABILITACJI KOMPLEKSOWEJ</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nowe rozwiązanie zwiększające efektywność zatrudnienia osób niepełnosprawnych</a:t>
            </a:r>
            <a:endParaRPr lang="pl-PL" sz="900" dirty="0">
              <a:latin typeface="Calibri" panose="020F0502020204030204" pitchFamily="34" charset="0"/>
              <a:cs typeface="Calibri" panose="020F0502020204030204" pitchFamily="34" charset="0"/>
            </a:endParaRPr>
          </a:p>
        </p:txBody>
      </p:sp>
      <p:sp>
        <p:nvSpPr>
          <p:cNvPr id="3" name="Podtytuł 2">
            <a:extLst>
              <a:ext uri="{FF2B5EF4-FFF2-40B4-BE49-F238E27FC236}">
                <a16:creationId xmlns:a16="http://schemas.microsoft.com/office/drawing/2014/main" id="{C142D18D-85AD-4518-BDFA-E4BD169A7ECC}"/>
              </a:ext>
            </a:extLst>
          </p:cNvPr>
          <p:cNvSpPr>
            <a:spLocks noGrp="1"/>
          </p:cNvSpPr>
          <p:nvPr>
            <p:ph type="subTitle" idx="1"/>
          </p:nvPr>
        </p:nvSpPr>
        <p:spPr>
          <a:xfrm>
            <a:off x="1154954" y="5616549"/>
            <a:ext cx="8825658" cy="319560"/>
          </a:xfrm>
        </p:spPr>
        <p:txBody>
          <a:bodyPr>
            <a:normAutofit lnSpcReduction="10000"/>
          </a:bodyPr>
          <a:lstStyle/>
          <a:p>
            <a:r>
              <a:rPr lang="pl-PL" sz="1600" dirty="0">
                <a:latin typeface="Calibri" panose="020F0502020204030204" pitchFamily="34" charset="0"/>
                <a:cs typeface="Calibri" panose="020F0502020204030204" pitchFamily="34" charset="0"/>
              </a:rPr>
              <a:t>www.pfron.org.pl</a:t>
            </a:r>
          </a:p>
        </p:txBody>
      </p:sp>
      <p:pic>
        <p:nvPicPr>
          <p:cNvPr id="5" name="Obraz 4" descr="Obraz zawierający kurort, meble, kilka, kolumnada&#10;&#10;Opis wygenerowany automatycznie">
            <a:extLst>
              <a:ext uri="{FF2B5EF4-FFF2-40B4-BE49-F238E27FC236}">
                <a16:creationId xmlns:a16="http://schemas.microsoft.com/office/drawing/2014/main" id="{E5BD5FBD-B592-4756-B8E1-F31E61B9EC47}"/>
              </a:ext>
            </a:extLst>
          </p:cNvPr>
          <p:cNvPicPr>
            <a:picLocks noChangeAspect="1"/>
          </p:cNvPicPr>
          <p:nvPr/>
        </p:nvPicPr>
        <p:blipFill rotWithShape="1">
          <a:blip r:embed="rId2"/>
          <a:srcRect r="-1" b="7549"/>
          <a:stretch/>
        </p:blipFill>
        <p:spPr>
          <a:xfrm>
            <a:off x="1154953" y="471948"/>
            <a:ext cx="8825659" cy="4100059"/>
          </a:xfrm>
          <a:prstGeom prst="rect">
            <a:avLst/>
          </a:prstGeom>
          <a:effectLst>
            <a:outerShdw blurRad="50800" dist="50800" dir="5400000" algn="tl" rotWithShape="0">
              <a:srgbClr val="000000">
                <a:alpha val="43000"/>
              </a:srgbClr>
            </a:outerShdw>
          </a:effectLst>
        </p:spPr>
      </p:pic>
      <p:pic>
        <p:nvPicPr>
          <p:cNvPr id="9" name="Obraz 8" descr="Obraz zawierający tekst&#10;&#10;Opis wygenerowany automatycznie">
            <a:extLst>
              <a:ext uri="{FF2B5EF4-FFF2-40B4-BE49-F238E27FC236}">
                <a16:creationId xmlns:a16="http://schemas.microsoft.com/office/drawing/2014/main" id="{4499B29A-12A5-4165-9445-B35349F997F0}"/>
              </a:ext>
            </a:extLst>
          </p:cNvPr>
          <p:cNvPicPr>
            <a:picLocks noChangeAspect="1"/>
          </p:cNvPicPr>
          <p:nvPr/>
        </p:nvPicPr>
        <p:blipFill>
          <a:blip r:embed="rId3"/>
          <a:stretch>
            <a:fillRect/>
          </a:stretch>
        </p:blipFill>
        <p:spPr>
          <a:xfrm>
            <a:off x="4815762" y="5683307"/>
            <a:ext cx="6960637" cy="933580"/>
          </a:xfrm>
          <a:prstGeom prst="rect">
            <a:avLst/>
          </a:prstGeom>
        </p:spPr>
      </p:pic>
    </p:spTree>
    <p:extLst>
      <p:ext uri="{BB962C8B-B14F-4D97-AF65-F5344CB8AC3E}">
        <p14:creationId xmlns:p14="http://schemas.microsoft.com/office/powerpoint/2010/main" val="31218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231995-4CC8-4E7B-91E0-4579FE8FBB31}"/>
              </a:ext>
            </a:extLst>
          </p:cNvPr>
          <p:cNvSpPr>
            <a:spLocks noGrp="1"/>
          </p:cNvSpPr>
          <p:nvPr>
            <p:ph type="title"/>
          </p:nvPr>
        </p:nvSpPr>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 3 moduły realizowane równolegle </a:t>
            </a:r>
          </a:p>
        </p:txBody>
      </p:sp>
      <p:graphicFrame>
        <p:nvGraphicFramePr>
          <p:cNvPr id="38" name="Symbol zastępczy zawartości 2">
            <a:extLst>
              <a:ext uri="{FF2B5EF4-FFF2-40B4-BE49-F238E27FC236}">
                <a16:creationId xmlns:a16="http://schemas.microsoft.com/office/drawing/2014/main" id="{91411E45-DD5C-4973-926E-C1617533C9B7}"/>
              </a:ext>
            </a:extLst>
          </p:cNvPr>
          <p:cNvGraphicFramePr/>
          <p:nvPr>
            <p:extLst>
              <p:ext uri="{D42A27DB-BD31-4B8C-83A1-F6EECF244321}">
                <p14:modId xmlns:p14="http://schemas.microsoft.com/office/powerpoint/2010/main" val="2765690593"/>
              </p:ext>
            </p:extLst>
          </p:nvPr>
        </p:nvGraphicFramePr>
        <p:xfrm>
          <a:off x="542925" y="2345656"/>
          <a:ext cx="3638549" cy="410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0" name="Symbol zastępczy zawartości 2">
            <a:extLst>
              <a:ext uri="{FF2B5EF4-FFF2-40B4-BE49-F238E27FC236}">
                <a16:creationId xmlns:a16="http://schemas.microsoft.com/office/drawing/2014/main" id="{7FDC1C67-2A82-4E06-8254-06C2912AB096}"/>
              </a:ext>
            </a:extLst>
          </p:cNvPr>
          <p:cNvGraphicFramePr/>
          <p:nvPr>
            <p:extLst>
              <p:ext uri="{D42A27DB-BD31-4B8C-83A1-F6EECF244321}">
                <p14:modId xmlns:p14="http://schemas.microsoft.com/office/powerpoint/2010/main" val="3620638879"/>
              </p:ext>
            </p:extLst>
          </p:nvPr>
        </p:nvGraphicFramePr>
        <p:xfrm>
          <a:off x="8272284" y="2447924"/>
          <a:ext cx="3533996" cy="36584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Symbol zastępczy zawartości 2">
            <a:extLst>
              <a:ext uri="{FF2B5EF4-FFF2-40B4-BE49-F238E27FC236}">
                <a16:creationId xmlns:a16="http://schemas.microsoft.com/office/drawing/2014/main" id="{DD71D3C7-78E3-4791-9B8D-7708B807F772}"/>
              </a:ext>
            </a:extLst>
          </p:cNvPr>
          <p:cNvGraphicFramePr/>
          <p:nvPr>
            <p:extLst>
              <p:ext uri="{D42A27DB-BD31-4B8C-83A1-F6EECF244321}">
                <p14:modId xmlns:p14="http://schemas.microsoft.com/office/powerpoint/2010/main" val="2418290303"/>
              </p:ext>
            </p:extLst>
          </p:nvPr>
        </p:nvGraphicFramePr>
        <p:xfrm>
          <a:off x="4371979" y="1680632"/>
          <a:ext cx="3638549" cy="45186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733123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8E8810-BB54-4053-89F0-ADAC62D736A3}"/>
              </a:ext>
            </a:extLst>
          </p:cNvPr>
          <p:cNvSpPr>
            <a:spLocks noGrp="1"/>
          </p:cNvSpPr>
          <p:nvPr>
            <p:ph type="title"/>
          </p:nvPr>
        </p:nvSpPr>
        <p:spPr>
          <a:xfrm>
            <a:off x="2135560" y="1052736"/>
            <a:ext cx="8229600" cy="1143000"/>
          </a:xfrm>
        </p:spPr>
        <p:txBody>
          <a:bodyPr/>
          <a:lstStyle/>
          <a:p>
            <a:r>
              <a:rPr lang="pl-PL" sz="2800" b="1" dirty="0">
                <a:solidFill>
                  <a:schemeClr val="bg1"/>
                </a:solidFill>
                <a:latin typeface="Calibri" panose="020F0502020204030204" pitchFamily="34" charset="0"/>
                <a:cs typeface="Calibri" panose="020F0502020204030204" pitchFamily="34" charset="0"/>
              </a:rPr>
              <a:t>Rehabilitacja kompleksowa – kluczowe aspekty</a:t>
            </a:r>
            <a:br>
              <a:rPr lang="pl-PL" sz="2800" b="1" dirty="0">
                <a:solidFill>
                  <a:srgbClr val="002060"/>
                </a:solidFill>
              </a:rPr>
            </a:br>
            <a:endParaRPr lang="pl-PL" sz="2800" b="1" dirty="0">
              <a:solidFill>
                <a:srgbClr val="002060"/>
              </a:solidFill>
            </a:endParaRPr>
          </a:p>
        </p:txBody>
      </p:sp>
      <p:sp>
        <p:nvSpPr>
          <p:cNvPr id="3" name="Symbol zastępczy zawartości 2">
            <a:extLst>
              <a:ext uri="{FF2B5EF4-FFF2-40B4-BE49-F238E27FC236}">
                <a16:creationId xmlns:a16="http://schemas.microsoft.com/office/drawing/2014/main" id="{908E9CFB-72E7-435C-B4C3-7EB21AF0A8A3}"/>
              </a:ext>
            </a:extLst>
          </p:cNvPr>
          <p:cNvSpPr>
            <a:spLocks noGrp="1"/>
          </p:cNvSpPr>
          <p:nvPr>
            <p:ph idx="1"/>
          </p:nvPr>
        </p:nvSpPr>
        <p:spPr>
          <a:xfrm>
            <a:off x="2135560" y="2322005"/>
            <a:ext cx="8229600" cy="4680520"/>
          </a:xfrm>
        </p:spPr>
        <p:txBody>
          <a:bodyPr>
            <a:noAutofit/>
          </a:bodyPr>
          <a:lstStyle/>
          <a:p>
            <a:pPr algn="just"/>
            <a:r>
              <a:rPr lang="pl-PL" b="1" dirty="0">
                <a:solidFill>
                  <a:schemeClr val="tx1"/>
                </a:solidFill>
                <a:latin typeface="Calibri" panose="020F0502020204030204" pitchFamily="34" charset="0"/>
                <a:cs typeface="Calibri" panose="020F0502020204030204" pitchFamily="34" charset="0"/>
              </a:rPr>
              <a:t>Średni czas pobytu w ośrodku </a:t>
            </a:r>
            <a:r>
              <a:rPr lang="pl-PL" dirty="0">
                <a:solidFill>
                  <a:schemeClr val="tx1"/>
                </a:solidFill>
                <a:latin typeface="Calibri" panose="020F0502020204030204" pitchFamily="34" charset="0"/>
                <a:cs typeface="Calibri" panose="020F0502020204030204" pitchFamily="34" charset="0"/>
              </a:rPr>
              <a:t>– 5-6 miesięcy, </a:t>
            </a:r>
          </a:p>
          <a:p>
            <a:pPr algn="just"/>
            <a:r>
              <a:rPr lang="pl-PL" b="1" dirty="0">
                <a:solidFill>
                  <a:schemeClr val="tx1"/>
                </a:solidFill>
                <a:latin typeface="Calibri" panose="020F0502020204030204" pitchFamily="34" charset="0"/>
                <a:cs typeface="Calibri" panose="020F0502020204030204" pitchFamily="34" charset="0"/>
              </a:rPr>
              <a:t>Formuła rehabilitacji </a:t>
            </a:r>
            <a:r>
              <a:rPr lang="pl-PL" dirty="0">
                <a:solidFill>
                  <a:schemeClr val="tx1"/>
                </a:solidFill>
                <a:latin typeface="Calibri" panose="020F0502020204030204" pitchFamily="34" charset="0"/>
                <a:cs typeface="Calibri" panose="020F0502020204030204" pitchFamily="34" charset="0"/>
              </a:rPr>
              <a:t>– tryb stacjonarny i niestacjonarny, </a:t>
            </a:r>
          </a:p>
          <a:p>
            <a:pPr algn="just"/>
            <a:r>
              <a:rPr lang="pl-PL" b="1" dirty="0">
                <a:solidFill>
                  <a:schemeClr val="tx1"/>
                </a:solidFill>
                <a:latin typeface="Calibri" panose="020F0502020204030204" pitchFamily="34" charset="0"/>
                <a:cs typeface="Calibri" panose="020F0502020204030204" pitchFamily="34" charset="0"/>
              </a:rPr>
              <a:t>Budowa kultury rehabilitacji kompleksowej w ORK:</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Indywidualne podejście do uczestnika -</a:t>
            </a:r>
            <a:r>
              <a:rPr lang="pl-PL" sz="1800" dirty="0">
                <a:solidFill>
                  <a:schemeClr val="tx1"/>
                </a:solidFill>
                <a:latin typeface="Calibri" panose="020F0502020204030204" pitchFamily="34" charset="0"/>
                <a:cs typeface="Calibri" panose="020F0502020204030204" pitchFamily="34" charset="0"/>
              </a:rPr>
              <a:t> IPR;</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Równoległa realizacja 3 modułów </a:t>
            </a:r>
            <a:r>
              <a:rPr lang="pl-PL" sz="1800" dirty="0">
                <a:solidFill>
                  <a:schemeClr val="tx1"/>
                </a:solidFill>
                <a:latin typeface="Calibri" panose="020F0502020204030204" pitchFamily="34" charset="0"/>
                <a:cs typeface="Calibri" panose="020F0502020204030204" pitchFamily="34" charset="0"/>
              </a:rPr>
              <a:t>-  modułu zawodowego, psychospołecznego i medycznego,</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Koncentracja na module zawodowym -</a:t>
            </a:r>
            <a:r>
              <a:rPr lang="pl-PL" sz="1800" dirty="0">
                <a:solidFill>
                  <a:schemeClr val="tx1"/>
                </a:solidFill>
                <a:latin typeface="Calibri" panose="020F0502020204030204" pitchFamily="34" charset="0"/>
                <a:cs typeface="Calibri" panose="020F0502020204030204" pitchFamily="34" charset="0"/>
              </a:rPr>
              <a:t> podstawowy cel rehabilitacji kompleksowej to uzyskanie zatrudnienia lub podjęcie działalności gospodarczej – plan 60 %;</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Zespół rehabilitacyjny -</a:t>
            </a:r>
            <a:r>
              <a:rPr lang="pl-PL" sz="1800" dirty="0">
                <a:solidFill>
                  <a:schemeClr val="tx1"/>
                </a:solidFill>
                <a:latin typeface="Calibri" panose="020F0502020204030204" pitchFamily="34" charset="0"/>
                <a:cs typeface="Calibri" panose="020F0502020204030204" pitchFamily="34" charset="0"/>
              </a:rPr>
              <a:t> podejście całościowe jako zespół realizujący rehabilitację kompleksową, a nie poszczególne moduły rehabilitacji. </a:t>
            </a:r>
          </a:p>
        </p:txBody>
      </p:sp>
    </p:spTree>
    <p:extLst>
      <p:ext uri="{BB962C8B-B14F-4D97-AF65-F5344CB8AC3E}">
        <p14:creationId xmlns:p14="http://schemas.microsoft.com/office/powerpoint/2010/main" val="406262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D1CDD81-7F6A-4E9A-94B4-BE22BDB28C38}"/>
              </a:ext>
            </a:extLst>
          </p:cNvPr>
          <p:cNvSpPr>
            <a:spLocks noGrp="1"/>
          </p:cNvSpPr>
          <p:nvPr>
            <p:ph idx="1"/>
          </p:nvPr>
        </p:nvSpPr>
        <p:spPr>
          <a:xfrm>
            <a:off x="220898" y="2259339"/>
            <a:ext cx="11299630" cy="1915096"/>
          </a:xfrm>
        </p:spPr>
        <p:txBody>
          <a:bodyPr>
            <a:normAutofit fontScale="25000" lnSpcReduction="20000"/>
          </a:bodyPr>
          <a:lstStyle/>
          <a:p>
            <a:pPr marL="0" indent="0">
              <a:buNone/>
            </a:pPr>
            <a:r>
              <a:rPr lang="pl-PL" sz="7200" dirty="0">
                <a:solidFill>
                  <a:schemeClr val="tx1"/>
                </a:solidFill>
                <a:latin typeface="Calibri" panose="020F0502020204030204" pitchFamily="34" charset="0"/>
                <a:cs typeface="Calibri" panose="020F0502020204030204" pitchFamily="34" charset="0"/>
              </a:rPr>
              <a:t>W trakcie pobytu w ORK Uczestnik ma zapewnione:</a:t>
            </a:r>
          </a:p>
          <a:p>
            <a:pPr>
              <a:buClr>
                <a:srgbClr val="002060"/>
              </a:buClr>
              <a:buFont typeface="Wingdings" panose="05000000000000000000" pitchFamily="2" charset="2"/>
              <a:buChar char="Ø"/>
            </a:pPr>
            <a:r>
              <a:rPr lang="pl-PL" sz="7200" b="1" dirty="0">
                <a:solidFill>
                  <a:srgbClr val="002060"/>
                </a:solidFill>
                <a:latin typeface="Calibri" panose="020F0502020204030204" pitchFamily="34" charset="0"/>
                <a:cs typeface="Calibri" panose="020F0502020204030204" pitchFamily="34" charset="0"/>
              </a:rPr>
              <a:t>osoby przebywające w trybie stacjonarnym: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noclegi w pokojach 1 osobowych oraz pełne wyżywienie (trzy posiłki dziennie) z uwzględnieniem zdrowotnych potrzeb żywieniowych,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zwrot kosztów dojazdu do ośrodka z miejsca zamieszkania,</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możliwość wizyt rodzin – 6 dwudniowych wizyt</a:t>
            </a: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57188" indent="-276225" algn="just">
              <a:buNone/>
            </a:pPr>
            <a:endParaRPr lang="pl-PL" sz="1600" dirty="0">
              <a:solidFill>
                <a:srgbClr val="FF0000"/>
              </a:solidFill>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id="{F0551989-4705-4395-8524-DE97C2C59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7" b="8333"/>
          <a:stretch/>
        </p:blipFill>
        <p:spPr>
          <a:xfrm>
            <a:off x="7436965" y="3627606"/>
            <a:ext cx="4083563" cy="3068999"/>
          </a:xfrm>
          <a:prstGeom prst="rect">
            <a:avLst/>
          </a:prstGeom>
        </p:spPr>
      </p:pic>
      <p:sp>
        <p:nvSpPr>
          <p:cNvPr id="5" name="Prostokąt 4">
            <a:extLst>
              <a:ext uri="{FF2B5EF4-FFF2-40B4-BE49-F238E27FC236}">
                <a16:creationId xmlns:a16="http://schemas.microsoft.com/office/drawing/2014/main" id="{546CA565-027A-49F1-9B7E-D39B4FF3ED08}"/>
              </a:ext>
            </a:extLst>
          </p:cNvPr>
          <p:cNvSpPr/>
          <p:nvPr/>
        </p:nvSpPr>
        <p:spPr>
          <a:xfrm>
            <a:off x="1587148" y="1124745"/>
            <a:ext cx="9017726" cy="523220"/>
          </a:xfrm>
          <a:prstGeom prst="rect">
            <a:avLst/>
          </a:prstGeom>
        </p:spPr>
        <p:txBody>
          <a:bodyPr wrap="none">
            <a:spAutoFit/>
          </a:bodyPr>
          <a:lstStyle/>
          <a:p>
            <a:pPr algn="ctr"/>
            <a:r>
              <a:rPr lang="pl-PL" sz="2800" b="1" dirty="0">
                <a:solidFill>
                  <a:schemeClr val="bg1"/>
                </a:solidFill>
                <a:latin typeface="Calibri" panose="020F0502020204030204" pitchFamily="34" charset="0"/>
                <a:cs typeface="Calibri" panose="020F0502020204030204" pitchFamily="34" charset="0"/>
              </a:rPr>
              <a:t>Świadczenia dla uczestników – bezpłatny udział w projekcie</a:t>
            </a:r>
          </a:p>
        </p:txBody>
      </p:sp>
      <p:sp>
        <p:nvSpPr>
          <p:cNvPr id="7" name="Symbol zastępczy zawartości 2">
            <a:extLst>
              <a:ext uri="{FF2B5EF4-FFF2-40B4-BE49-F238E27FC236}">
                <a16:creationId xmlns:a16="http://schemas.microsoft.com/office/drawing/2014/main" id="{8613C0C0-5D84-41A0-91DB-F3522F82A36C}"/>
              </a:ext>
            </a:extLst>
          </p:cNvPr>
          <p:cNvSpPr txBox="1">
            <a:spLocks/>
          </p:cNvSpPr>
          <p:nvPr/>
        </p:nvSpPr>
        <p:spPr bwMode="auto">
          <a:xfrm>
            <a:off x="220898" y="4107696"/>
            <a:ext cx="7167189" cy="2750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trybie niestacjonarnym: </a:t>
            </a:r>
          </a:p>
          <a:p>
            <a:pPr marL="366713" indent="-285750" algn="just">
              <a:buClr>
                <a:srgbClr val="92D050"/>
              </a:buClr>
            </a:pPr>
            <a:r>
              <a:rPr lang="pl-PL" sz="1800" dirty="0">
                <a:latin typeface="Calibri" panose="020F0502020204030204" pitchFamily="34" charset="0"/>
                <a:cs typeface="Calibri" panose="020F0502020204030204" pitchFamily="34" charset="0"/>
              </a:rPr>
              <a:t>wyżywienie z uwzględnieniem zdrowotnych potrzeb żywieniowych (obiad i przerwy kawowe), </a:t>
            </a:r>
          </a:p>
          <a:p>
            <a:pPr marL="366713" indent="-285750" algn="just">
              <a:buClr>
                <a:srgbClr val="92D050"/>
              </a:buClr>
            </a:pPr>
            <a:r>
              <a:rPr lang="pl-PL" sz="1800" dirty="0">
                <a:latin typeface="Calibri" panose="020F0502020204030204" pitchFamily="34" charset="0"/>
                <a:cs typeface="Calibri" panose="020F0502020204030204" pitchFamily="34" charset="0"/>
              </a:rPr>
              <a:t>zwrot kosztów dojazdu do ośrodka z miejsca zamieszkania oraz powrót (bilet miesięczny). </a:t>
            </a:r>
            <a:endParaRPr lang="pl-PL" sz="1800" dirty="0">
              <a:solidFill>
                <a:srgbClr val="FF0000"/>
              </a:solidFill>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ośrodku z dziećmi: </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dzieci mają zapewnione wyżywienie,</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opiekę przedszkolną na koszt ORK dla dzieci w wieku do lat 7. </a:t>
            </a:r>
            <a:endParaRPr lang="pl-PL" sz="1800" dirty="0">
              <a:solidFill>
                <a:srgbClr val="FF0000"/>
              </a:solidFill>
              <a:latin typeface="Calibri" panose="020F0502020204030204" pitchFamily="34" charset="0"/>
              <a:cs typeface="Calibri" panose="020F0502020204030204" pitchFamily="34" charset="0"/>
            </a:endParaRPr>
          </a:p>
          <a:p>
            <a:pPr marL="541338" indent="-276225" algn="just">
              <a:buNone/>
            </a:pPr>
            <a:endParaRPr lang="pl-PL" sz="1600" dirty="0"/>
          </a:p>
          <a:p>
            <a:pPr marL="0" indent="0">
              <a:buNone/>
            </a:pPr>
            <a:endParaRPr lang="pl-PL" dirty="0"/>
          </a:p>
        </p:txBody>
      </p:sp>
    </p:spTree>
    <p:extLst>
      <p:ext uri="{BB962C8B-B14F-4D97-AF65-F5344CB8AC3E}">
        <p14:creationId xmlns:p14="http://schemas.microsoft.com/office/powerpoint/2010/main" val="202337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4" name="Rectangle 13">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graphicFrame>
        <p:nvGraphicFramePr>
          <p:cNvPr id="8" name="Tabela 7">
            <a:extLst>
              <a:ext uri="{FF2B5EF4-FFF2-40B4-BE49-F238E27FC236}">
                <a16:creationId xmlns:a16="http://schemas.microsoft.com/office/drawing/2014/main" id="{D821C06D-0800-4EF1-8D0A-3362CE08E536}"/>
              </a:ext>
            </a:extLst>
          </p:cNvPr>
          <p:cNvGraphicFramePr>
            <a:graphicFrameLocks noGrp="1"/>
          </p:cNvGraphicFramePr>
          <p:nvPr>
            <p:extLst>
              <p:ext uri="{D42A27DB-BD31-4B8C-83A1-F6EECF244321}">
                <p14:modId xmlns:p14="http://schemas.microsoft.com/office/powerpoint/2010/main" val="2963761915"/>
              </p:ext>
            </p:extLst>
          </p:nvPr>
        </p:nvGraphicFramePr>
        <p:xfrm>
          <a:off x="1109763" y="1496439"/>
          <a:ext cx="6443181" cy="3865125"/>
        </p:xfrm>
        <a:graphic>
          <a:graphicData uri="http://schemas.openxmlformats.org/drawingml/2006/table">
            <a:tbl>
              <a:tblPr firstRow="1" firstCol="1" bandRow="1">
                <a:noFill/>
              </a:tblPr>
              <a:tblGrid>
                <a:gridCol w="1540976">
                  <a:extLst>
                    <a:ext uri="{9D8B030D-6E8A-4147-A177-3AD203B41FA5}">
                      <a16:colId xmlns:a16="http://schemas.microsoft.com/office/drawing/2014/main" val="164036599"/>
                    </a:ext>
                  </a:extLst>
                </a:gridCol>
                <a:gridCol w="1476668">
                  <a:extLst>
                    <a:ext uri="{9D8B030D-6E8A-4147-A177-3AD203B41FA5}">
                      <a16:colId xmlns:a16="http://schemas.microsoft.com/office/drawing/2014/main" val="381229660"/>
                    </a:ext>
                  </a:extLst>
                </a:gridCol>
                <a:gridCol w="1430441">
                  <a:extLst>
                    <a:ext uri="{9D8B030D-6E8A-4147-A177-3AD203B41FA5}">
                      <a16:colId xmlns:a16="http://schemas.microsoft.com/office/drawing/2014/main" val="680008405"/>
                    </a:ext>
                  </a:extLst>
                </a:gridCol>
                <a:gridCol w="1995096">
                  <a:extLst>
                    <a:ext uri="{9D8B030D-6E8A-4147-A177-3AD203B41FA5}">
                      <a16:colId xmlns:a16="http://schemas.microsoft.com/office/drawing/2014/main" val="103323621"/>
                    </a:ext>
                  </a:extLst>
                </a:gridCol>
              </a:tblGrid>
              <a:tr h="156366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lnSpc>
                          <a:spcPct val="105000"/>
                        </a:lnSpc>
                        <a:spcAft>
                          <a:spcPts val="800"/>
                        </a:spcAft>
                      </a:pPr>
                      <a:r>
                        <a:rPr lang="pl-PL" sz="1400" b="1" kern="1200" cap="none" spc="0">
                          <a:solidFill>
                            <a:schemeClr val="tx1"/>
                          </a:solidFill>
                          <a:effectLst/>
                        </a:rPr>
                        <a:t>ORK</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6350" cap="flat" cmpd="sng" algn="ctr">
                      <a:solidFill>
                        <a:schemeClr val="tx1"/>
                      </a:solid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82550" algn="ctr">
                        <a:lnSpc>
                          <a:spcPct val="105000"/>
                        </a:lnSpc>
                        <a:spcAft>
                          <a:spcPts val="800"/>
                        </a:spcAft>
                      </a:pPr>
                      <a:r>
                        <a:rPr lang="pl-PL" sz="1400" b="1" kern="1200" cap="none" spc="0">
                          <a:solidFill>
                            <a:schemeClr val="tx1"/>
                          </a:solidFill>
                          <a:effectLst/>
                        </a:rPr>
                        <a:t>Uczestnicy, którzy zakończyli pobyt w ORK zgodnie ze ścieżką</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6350" cap="flat" cmpd="sng" algn="ctr">
                      <a:solidFill>
                        <a:schemeClr val="tx1"/>
                      </a:solid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82550" algn="ctr">
                        <a:lnSpc>
                          <a:spcPct val="105000"/>
                        </a:lnSpc>
                        <a:spcAft>
                          <a:spcPts val="800"/>
                        </a:spcAft>
                      </a:pPr>
                      <a:r>
                        <a:rPr lang="pl-PL" sz="1400" b="1" kern="1200" cap="none" spc="0">
                          <a:solidFill>
                            <a:schemeClr val="tx1"/>
                          </a:solidFill>
                          <a:effectLst/>
                        </a:rPr>
                        <a:t>Uczestnicy, którzy podjęli zatrudnienie</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6350" cap="flat" cmpd="sng" algn="ctr">
                      <a:solidFill>
                        <a:schemeClr val="tx1"/>
                      </a:solid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82550" algn="ctr">
                        <a:lnSpc>
                          <a:spcPct val="105000"/>
                        </a:lnSpc>
                        <a:spcAft>
                          <a:spcPts val="800"/>
                        </a:spcAft>
                      </a:pPr>
                      <a:r>
                        <a:rPr lang="pl-PL" sz="1400" b="1" kern="1200" cap="none" spc="0">
                          <a:solidFill>
                            <a:schemeClr val="tx1"/>
                          </a:solidFill>
                          <a:effectLst/>
                        </a:rPr>
                        <a:t>Procent uczestników zatrudnionych spośród osób, które zakończyły pobyt w ORK zgodnie ze ścieżką</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6350" cap="flat" cmpd="sng" algn="ctr">
                      <a:solidFill>
                        <a:schemeClr val="tx1"/>
                      </a:solid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81688955"/>
                  </a:ext>
                </a:extLst>
              </a:tr>
              <a:tr h="46029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nSpc>
                          <a:spcPct val="105000"/>
                        </a:lnSpc>
                        <a:spcAft>
                          <a:spcPts val="800"/>
                        </a:spcAft>
                      </a:pPr>
                      <a:r>
                        <a:rPr lang="pl-PL" sz="1400" b="1" kern="1200" cap="none" spc="0">
                          <a:solidFill>
                            <a:schemeClr val="tx1"/>
                          </a:solidFill>
                          <a:effectLst/>
                        </a:rPr>
                        <a:t>ORK Wągrowiec</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37</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32</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rPr>
                        <a:t>86,5 %</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23220758"/>
                  </a:ext>
                </a:extLst>
              </a:tr>
              <a:tr h="46029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nSpc>
                          <a:spcPct val="105000"/>
                        </a:lnSpc>
                        <a:spcAft>
                          <a:spcPts val="800"/>
                        </a:spcAft>
                      </a:pPr>
                      <a:r>
                        <a:rPr lang="pl-PL" sz="1400" b="1" kern="1200" cap="none" spc="0">
                          <a:solidFill>
                            <a:schemeClr val="tx1"/>
                          </a:solidFill>
                          <a:effectLst/>
                        </a:rPr>
                        <a:t>ORK Grębiszew</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55</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31</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rPr>
                        <a:t>56,4 %</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329397885"/>
                  </a:ext>
                </a:extLst>
              </a:tr>
              <a:tr h="46029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nSpc>
                          <a:spcPct val="105000"/>
                        </a:lnSpc>
                        <a:spcAft>
                          <a:spcPts val="800"/>
                        </a:spcAft>
                      </a:pPr>
                      <a:r>
                        <a:rPr lang="pl-PL" sz="1400" b="1" kern="1200" cap="none" spc="0">
                          <a:solidFill>
                            <a:schemeClr val="tx1"/>
                          </a:solidFill>
                          <a:effectLst/>
                        </a:rPr>
                        <a:t>ORK Ustroń</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rPr>
                        <a:t>29,4 %</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676162403"/>
                  </a:ext>
                </a:extLst>
              </a:tr>
              <a:tr h="46029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nSpc>
                          <a:spcPct val="105000"/>
                        </a:lnSpc>
                        <a:spcAft>
                          <a:spcPts val="800"/>
                        </a:spcAft>
                      </a:pPr>
                      <a:r>
                        <a:rPr lang="pl-PL" sz="1400" b="1" kern="1200" cap="none" spc="0">
                          <a:solidFill>
                            <a:schemeClr val="tx1"/>
                          </a:solidFill>
                          <a:effectLst/>
                        </a:rPr>
                        <a:t>ORK Nałęczów</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40</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17</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rPr>
                        <a:t>42,5 %</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694273736"/>
                  </a:ext>
                </a:extLst>
              </a:tr>
              <a:tr h="46029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nSpc>
                          <a:spcPct val="105000"/>
                        </a:lnSpc>
                        <a:spcAft>
                          <a:spcPts val="800"/>
                        </a:spcAft>
                      </a:pPr>
                      <a:r>
                        <a:rPr lang="pl-PL" sz="1400" b="1" kern="1200" cap="none" spc="0">
                          <a:solidFill>
                            <a:schemeClr val="tx1"/>
                          </a:solidFill>
                          <a:effectLst/>
                        </a:rPr>
                        <a:t>RAZEM</a:t>
                      </a:r>
                      <a:endParaRPr lang="pl-PL" sz="14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166</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8890" algn="ctr">
                        <a:lnSpc>
                          <a:spcPct val="105000"/>
                        </a:lnSpc>
                        <a:spcAft>
                          <a:spcPts val="800"/>
                        </a:spcAft>
                      </a:pPr>
                      <a:r>
                        <a:rPr lang="pl-PL" sz="1400" b="1" kern="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90</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8890" algn="ctr">
                        <a:lnSpc>
                          <a:spcPct val="105000"/>
                        </a:lnSpc>
                        <a:spcAft>
                          <a:spcPts val="800"/>
                        </a:spcAft>
                      </a:pPr>
                      <a:r>
                        <a:rPr lang="pl-PL" sz="1400" b="1" kern="1200" cap="none" spc="0" dirty="0">
                          <a:solidFill>
                            <a:schemeClr val="tx1"/>
                          </a:solidFill>
                          <a:effectLst/>
                        </a:rPr>
                        <a:t>54,2 %</a:t>
                      </a:r>
                      <a:endParaRPr lang="pl-PL" sz="1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62419" marT="24968" marB="18725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22969232"/>
                  </a:ext>
                </a:extLst>
              </a:tr>
            </a:tbl>
          </a:graphicData>
        </a:graphic>
      </p:graphicFrame>
      <p:sp>
        <p:nvSpPr>
          <p:cNvPr id="11" name="Podtytuł 5">
            <a:extLst>
              <a:ext uri="{FF2B5EF4-FFF2-40B4-BE49-F238E27FC236}">
                <a16:creationId xmlns:a16="http://schemas.microsoft.com/office/drawing/2014/main" id="{D29C638B-D6A1-42A0-9FB5-8C54E69B5543}"/>
              </a:ext>
            </a:extLst>
          </p:cNvPr>
          <p:cNvSpPr txBox="1">
            <a:spLocks/>
          </p:cNvSpPr>
          <p:nvPr/>
        </p:nvSpPr>
        <p:spPr>
          <a:xfrm>
            <a:off x="8239375" y="2494845"/>
            <a:ext cx="3161016" cy="194836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pl-PL" sz="2800" b="1" cap="none">
                <a:solidFill>
                  <a:schemeClr val="bg1"/>
                </a:solidFill>
                <a:latin typeface="Calibri" panose="020F0502020204030204" pitchFamily="34" charset="0"/>
                <a:cs typeface="Calibri" panose="020F0502020204030204" pitchFamily="34" charset="0"/>
              </a:rPr>
              <a:t>Efektywność      zatrudnienia  wg </a:t>
            </a:r>
            <a:r>
              <a:rPr lang="en-US" sz="2800" b="1" cap="none">
                <a:solidFill>
                  <a:schemeClr val="bg1"/>
                </a:solidFill>
                <a:latin typeface="Calibri" panose="020F0502020204030204" pitchFamily="34" charset="0"/>
                <a:cs typeface="Calibri" panose="020F0502020204030204" pitchFamily="34" charset="0"/>
              </a:rPr>
              <a:t>stan</a:t>
            </a:r>
            <a:r>
              <a:rPr lang="pl-PL" sz="2800" b="1" cap="none">
                <a:solidFill>
                  <a:schemeClr val="bg1"/>
                </a:solidFill>
                <a:latin typeface="Calibri" panose="020F0502020204030204" pitchFamily="34" charset="0"/>
                <a:cs typeface="Calibri" panose="020F0502020204030204" pitchFamily="34" charset="0"/>
              </a:rPr>
              <a:t>u</a:t>
            </a:r>
            <a:r>
              <a:rPr lang="en-US" sz="2800" b="1" cap="none">
                <a:solidFill>
                  <a:schemeClr val="bg1"/>
                </a:solidFill>
                <a:latin typeface="Calibri" panose="020F0502020204030204" pitchFamily="34" charset="0"/>
                <a:cs typeface="Calibri" panose="020F0502020204030204" pitchFamily="34" charset="0"/>
              </a:rPr>
              <a:t> na dzień</a:t>
            </a:r>
            <a:r>
              <a:rPr lang="pl-PL" sz="2800" b="1" cap="none">
                <a:solidFill>
                  <a:schemeClr val="bg1"/>
                </a:solidFill>
                <a:latin typeface="Calibri" panose="020F0502020204030204" pitchFamily="34" charset="0"/>
                <a:cs typeface="Calibri" panose="020F0502020204030204" pitchFamily="34" charset="0"/>
              </a:rPr>
              <a:t>   </a:t>
            </a:r>
            <a:r>
              <a:rPr lang="pl-PL" sz="2800" b="1">
                <a:solidFill>
                  <a:schemeClr val="bg1"/>
                </a:solidFill>
                <a:latin typeface="Calibri" panose="020F0502020204030204" pitchFamily="34" charset="0"/>
                <a:cs typeface="Calibri" panose="020F0502020204030204" pitchFamily="34" charset="0"/>
              </a:rPr>
              <a:t>24</a:t>
            </a:r>
            <a:r>
              <a:rPr lang="pl-PL" sz="2800" b="1" cap="none">
                <a:solidFill>
                  <a:schemeClr val="bg1"/>
                </a:solidFill>
                <a:latin typeface="Calibri" panose="020F0502020204030204" pitchFamily="34" charset="0"/>
                <a:cs typeface="Calibri" panose="020F0502020204030204" pitchFamily="34" charset="0"/>
              </a:rPr>
              <a:t>.11.20</a:t>
            </a:r>
            <a:r>
              <a:rPr lang="en-US" sz="2800" b="1" cap="none">
                <a:solidFill>
                  <a:schemeClr val="bg1"/>
                </a:solidFill>
                <a:latin typeface="Calibri" panose="020F0502020204030204" pitchFamily="34" charset="0"/>
                <a:cs typeface="Calibri" panose="020F0502020204030204" pitchFamily="34" charset="0"/>
              </a:rPr>
              <a:t>21</a:t>
            </a:r>
            <a:endParaRPr lang="pl-PL" sz="2800" b="1" cap="none" dirty="0">
              <a:solidFill>
                <a:schemeClr val="bg1"/>
              </a:solidFill>
            </a:endParaRPr>
          </a:p>
        </p:txBody>
      </p:sp>
    </p:spTree>
    <p:extLst>
      <p:ext uri="{BB962C8B-B14F-4D97-AF65-F5344CB8AC3E}">
        <p14:creationId xmlns:p14="http://schemas.microsoft.com/office/powerpoint/2010/main" val="244022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1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05717B4B-A5EB-4CCD-99DA-492871E95458}"/>
              </a:ext>
            </a:extLst>
          </p:cNvPr>
          <p:cNvSpPr>
            <a:spLocks noGrp="1"/>
          </p:cNvSpPr>
          <p:nvPr>
            <p:ph type="title"/>
          </p:nvPr>
        </p:nvSpPr>
        <p:spPr>
          <a:xfrm>
            <a:off x="836247" y="1085549"/>
            <a:ext cx="3430947" cy="4686903"/>
          </a:xfrm>
        </p:spPr>
        <p:txBody>
          <a:bodyPr anchor="ctr">
            <a:normAutofit/>
          </a:bodyPr>
          <a:lstStyle/>
          <a:p>
            <a:pPr marL="0" lvl="0" indent="0" algn="r" defTabSz="800100">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Wydłużenie realizacji projektu</a:t>
            </a:r>
            <a:r>
              <a:rPr lang="pl-PL" b="1" kern="1200" dirty="0">
                <a:solidFill>
                  <a:schemeClr val="tx1"/>
                </a:solidFill>
                <a:latin typeface="Calibri" panose="020F0502020204030204" pitchFamily="34" charset="0"/>
                <a:cs typeface="Calibri" panose="020F0502020204030204" pitchFamily="34" charset="0"/>
              </a:rPr>
              <a:t> </a:t>
            </a:r>
            <a:endParaRPr lang="pl-PL" dirty="0">
              <a:solidFill>
                <a:schemeClr val="tx1"/>
              </a:solidFill>
              <a:latin typeface="Calibri" panose="020F0502020204030204" pitchFamily="34" charset="0"/>
              <a:cs typeface="Calibri" panose="020F0502020204030204" pitchFamily="34" charset="0"/>
            </a:endParaRPr>
          </a:p>
        </p:txBody>
      </p:sp>
      <p:cxnSp>
        <p:nvCxnSpPr>
          <p:cNvPr id="30" name="Straight Connector 1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id="{AC86E308-3977-45A0-8348-15839DFC3FAB}"/>
              </a:ext>
            </a:extLst>
          </p:cNvPr>
          <p:cNvSpPr>
            <a:spLocks noGrp="1"/>
          </p:cNvSpPr>
          <p:nvPr>
            <p:ph idx="1"/>
          </p:nvPr>
        </p:nvSpPr>
        <p:spPr>
          <a:xfrm>
            <a:off x="5041399" y="1085549"/>
            <a:ext cx="5579707" cy="4686903"/>
          </a:xfrm>
        </p:spPr>
        <p:txBody>
          <a:bodyPr anchor="ctr">
            <a:normAutofit/>
          </a:bodyPr>
          <a:lstStyle/>
          <a:p>
            <a:pPr marL="0" indent="0">
              <a:spcBef>
                <a:spcPts val="1800"/>
              </a:spcBef>
              <a:buNone/>
            </a:pPr>
            <a:r>
              <a:rPr lang="pl-PL" b="1" dirty="0">
                <a:solidFill>
                  <a:schemeClr val="tx1"/>
                </a:solidFill>
                <a:latin typeface="Calibri" panose="020F0502020204030204" pitchFamily="34" charset="0"/>
                <a:cs typeface="Calibri" panose="020F0502020204030204" pitchFamily="34" charset="0"/>
              </a:rPr>
              <a:t>Ze względu na COVID-19 i okresowe wstrzymanie realizacji usług rehabilitacji kompleksowej:</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realizacji projektu do 31.12.2023</a:t>
            </a:r>
            <a:r>
              <a:rPr lang="pl-PL" b="1" dirty="0">
                <a:solidFill>
                  <a:schemeClr val="tx1"/>
                </a:solidFill>
                <a:latin typeface="Calibri" panose="020F0502020204030204" pitchFamily="34" charset="0"/>
                <a:cs typeface="Calibri" panose="020F0502020204030204" pitchFamily="34" charset="0"/>
              </a:rPr>
              <a:t>;</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okresu </a:t>
            </a:r>
            <a:r>
              <a:rPr lang="pl-PL" b="1" dirty="0">
                <a:solidFill>
                  <a:srgbClr val="92D050"/>
                </a:solidFill>
                <a:latin typeface="Calibri" panose="020F0502020204030204" pitchFamily="34" charset="0"/>
                <a:cs typeface="Calibri" panose="020F0502020204030204" pitchFamily="34" charset="0"/>
              </a:rPr>
              <a:t>kwalifikacji uczestników do kompleksowej rehabilitacji – do 30.03.2023; </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pilotażu rehabilitacji kompleksowej w ośrodkach – do 30.08.2023</a:t>
            </a:r>
            <a:endParaRPr lang="pl-PL" dirty="0">
              <a:solidFill>
                <a:srgbClr val="92D050"/>
              </a:solidFill>
            </a:endParaRPr>
          </a:p>
        </p:txBody>
      </p:sp>
      <p:sp>
        <p:nvSpPr>
          <p:cNvPr id="31"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8997035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1379764" y="768058"/>
            <a:ext cx="9054193" cy="1060742"/>
          </a:xfrm>
        </p:spPr>
        <p:txBody>
          <a:bodyPr>
            <a:normAutofit fontScale="90000"/>
          </a:bodyPr>
          <a:lstStyle/>
          <a:p>
            <a:pPr lvl="0" algn="ctr"/>
            <a:r>
              <a:rPr lang="pl-PL" sz="3600" b="1" dirty="0">
                <a:solidFill>
                  <a:schemeClr val="bg1"/>
                </a:solidFill>
              </a:rPr>
              <a:t>Kryteria kwalifikacji </a:t>
            </a:r>
            <a:br>
              <a:rPr lang="pl-PL" sz="3600" b="1" dirty="0">
                <a:solidFill>
                  <a:schemeClr val="bg1"/>
                </a:solidFill>
              </a:rPr>
            </a:br>
            <a:r>
              <a:rPr lang="pl-PL" sz="3600" b="1" dirty="0">
                <a:solidFill>
                  <a:schemeClr val="bg1"/>
                </a:solidFill>
              </a:rPr>
              <a:t>do rehabilitacji kompleksowej</a:t>
            </a:r>
            <a:endParaRPr lang="pl-PL" sz="4000" dirty="0">
              <a:solidFill>
                <a:schemeClr val="bg1"/>
              </a:solidFill>
            </a:endParaRP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263541" y="2277835"/>
            <a:ext cx="11411388" cy="4204607"/>
          </a:xfrm>
        </p:spPr>
        <p:txBody>
          <a:bodyPr anchor="ctr">
            <a:normAutofit/>
          </a:bodyPr>
          <a:lstStyle/>
          <a:p>
            <a:pPr marL="285750" lvl="0" indent="-285750" algn="just">
              <a:buFont typeface="Wingdings" panose="05000000000000000000" pitchFamily="2" charset="2"/>
              <a:buChar char="Ø"/>
            </a:pPr>
            <a:r>
              <a:rPr lang="pl-PL" dirty="0">
                <a:latin typeface="Calibri" panose="020F0502020204030204" pitchFamily="34" charset="0"/>
                <a:cs typeface="Calibri" panose="020F0502020204030204" pitchFamily="34" charset="0"/>
              </a:rPr>
              <a:t>naruszenie sprawności organizmu w stopniu, który </a:t>
            </a:r>
            <a:r>
              <a:rPr lang="pl-PL" b="1" dirty="0">
                <a:solidFill>
                  <a:srgbClr val="002060"/>
                </a:solidFill>
                <a:latin typeface="Calibri" panose="020F0502020204030204" pitchFamily="34" charset="0"/>
                <a:cs typeface="Calibri" panose="020F0502020204030204" pitchFamily="34" charset="0"/>
              </a:rPr>
              <a:t>ogranicza zdolność do pracy w dotychczasowym zawodzie,</a:t>
            </a:r>
            <a:r>
              <a:rPr lang="pl-PL" dirty="0">
                <a:solidFill>
                  <a:schemeClr val="tx2"/>
                </a:solidFill>
                <a:latin typeface="Calibri" panose="020F0502020204030204" pitchFamily="34" charset="0"/>
                <a:cs typeface="Calibri" panose="020F0502020204030204" pitchFamily="34" charset="0"/>
              </a:rPr>
              <a:t> </a:t>
            </a:r>
            <a:br>
              <a:rPr lang="pl-PL" dirty="0">
                <a:solidFill>
                  <a:schemeClr val="tx2"/>
                </a:solidFill>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ale jednocześnie pozwala </a:t>
            </a:r>
            <a:r>
              <a:rPr lang="pl-PL" b="1" dirty="0">
                <a:solidFill>
                  <a:srgbClr val="002060"/>
                </a:solidFill>
                <a:latin typeface="Calibri" panose="020F0502020204030204" pitchFamily="34" charset="0"/>
                <a:cs typeface="Calibri" panose="020F0502020204030204" pitchFamily="34" charset="0"/>
              </a:rPr>
              <a:t>na uczestniczenie w rehabilitacji,</a:t>
            </a: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pozytywne rokowanie</a:t>
            </a:r>
            <a:r>
              <a:rPr lang="pl-PL" dirty="0">
                <a:solidFill>
                  <a:srgbClr val="002060"/>
                </a:solidFill>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w zakresie przywrócenia aktywności zawodowej i uzyskania poprawy aktywnego i twórczego funkcjonowania w rodzinie i społeczeństwie, </a:t>
            </a:r>
          </a:p>
          <a:p>
            <a:pPr marL="285750" lvl="0" indent="-285750" algn="just">
              <a:buFont typeface="Wingdings" panose="05000000000000000000" pitchFamily="2" charset="2"/>
              <a:buChar char="Ø"/>
            </a:pPr>
            <a:endParaRPr lang="pl-PL" dirty="0">
              <a:latin typeface="Calibri" panose="020F0502020204030204" pitchFamily="34" charset="0"/>
              <a:cs typeface="Calibri" panose="020F0502020204030204" pitchFamily="34" charset="0"/>
            </a:endParaRPr>
          </a:p>
          <a:p>
            <a:pPr marL="0" lvl="0" indent="0" algn="just">
              <a:buNone/>
            </a:pP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motywacja</a:t>
            </a:r>
            <a:r>
              <a:rPr lang="pl-PL" dirty="0">
                <a:latin typeface="Calibri" panose="020F0502020204030204" pitchFamily="34" charset="0"/>
                <a:cs typeface="Calibri" panose="020F0502020204030204" pitchFamily="34" charset="0"/>
              </a:rPr>
              <a:t> osoby niezdolnej do pracy do pełnego uczestnictwa w życiu zawodowym i społecznym,</a:t>
            </a: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aktywny udział </a:t>
            </a:r>
            <a:r>
              <a:rPr lang="pl-PL" dirty="0">
                <a:latin typeface="Calibri" panose="020F0502020204030204" pitchFamily="34" charset="0"/>
                <a:cs typeface="Calibri" panose="020F0502020204030204" pitchFamily="34" charset="0"/>
              </a:rPr>
              <a:t>samego zainteresowanego od samego początku tego procesu, co jest wyrazem samostanowienia potrzebnego do osiągnięcia pozytywnego celu rehabilitacji i upodmiotowienia osoby w procesie rehabilitacji. </a:t>
            </a:r>
          </a:p>
        </p:txBody>
      </p:sp>
    </p:spTree>
    <p:extLst>
      <p:ext uri="{BB962C8B-B14F-4D97-AF65-F5344CB8AC3E}">
        <p14:creationId xmlns:p14="http://schemas.microsoft.com/office/powerpoint/2010/main" val="65903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751115" y="645593"/>
            <a:ext cx="6571636" cy="1093399"/>
          </a:xfrm>
        </p:spPr>
        <p:txBody>
          <a:bodyPr>
            <a:normAutofit/>
          </a:bodyPr>
          <a:lstStyle/>
          <a:p>
            <a:pPr algn="ctr">
              <a:lnSpc>
                <a:spcPct val="90000"/>
              </a:lnSpc>
              <a:spcBef>
                <a:spcPts val="600"/>
              </a:spcBef>
            </a:pPr>
            <a:r>
              <a:rPr lang="pl-PL" b="1" dirty="0">
                <a:solidFill>
                  <a:schemeClr val="bg1"/>
                </a:solidFill>
                <a:latin typeface="Calibri" panose="020F0502020204030204" pitchFamily="34" charset="0"/>
                <a:cs typeface="Calibri" panose="020F0502020204030204" pitchFamily="34" charset="0"/>
              </a:rPr>
              <a:t>Grupa docelowa </a:t>
            </a:r>
            <a:br>
              <a:rPr lang="pl-PL" b="1" dirty="0">
                <a:solidFill>
                  <a:schemeClr val="bg1"/>
                </a:solidFill>
                <a:latin typeface="Calibri" panose="020F0502020204030204" pitchFamily="34" charset="0"/>
                <a:cs typeface="Calibri" panose="020F0502020204030204" pitchFamily="34" charset="0"/>
              </a:rPr>
            </a:br>
            <a:r>
              <a:rPr lang="pl-PL" b="1" dirty="0">
                <a:solidFill>
                  <a:schemeClr val="bg1"/>
                </a:solidFill>
                <a:latin typeface="Calibri" panose="020F0502020204030204" pitchFamily="34" charset="0"/>
                <a:cs typeface="Calibri" panose="020F0502020204030204" pitchFamily="34" charset="0"/>
              </a:rPr>
              <a:t>– warunki udziału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263542" y="2392135"/>
            <a:ext cx="6847552" cy="4204607"/>
          </a:xfrm>
        </p:spPr>
        <p:txBody>
          <a:bodyPr anchor="ctr">
            <a:normAutofit/>
          </a:bodyPr>
          <a:lstStyle/>
          <a:p>
            <a:pPr>
              <a:spcAft>
                <a:spcPts val="600"/>
              </a:spcAft>
            </a:pPr>
            <a:r>
              <a:rPr lang="pl-PL" sz="2000" b="1" dirty="0">
                <a:solidFill>
                  <a:schemeClr val="tx2">
                    <a:lumMod val="75000"/>
                  </a:schemeClr>
                </a:solidFill>
                <a:latin typeface="Calibri" panose="020F0502020204030204" pitchFamily="34" charset="0"/>
                <a:cs typeface="Calibri" panose="020F0502020204030204" pitchFamily="34" charset="0"/>
              </a:rPr>
              <a:t>Zakończona rehabilitacja medyczna, ustabilizowany stan zdrowia </a:t>
            </a:r>
          </a:p>
          <a:p>
            <a:pPr marL="269875" indent="0">
              <a:spcAft>
                <a:spcPts val="600"/>
              </a:spcAft>
              <a:buNone/>
            </a:pPr>
            <a:r>
              <a:rPr lang="pl-PL" dirty="0">
                <a:latin typeface="Calibri" panose="020F0502020204030204" pitchFamily="34" charset="0"/>
                <a:cs typeface="Calibri" panose="020F0502020204030204" pitchFamily="34" charset="0"/>
              </a:rPr>
              <a:t>(ORK nie są szpitalami i nie prowadzą leczenia specjalistycznego typu: rehabilitacja neurologiczna poudarowa, terapia psychiatryczna, wczesna rehabilitacja onkologiczna)</a:t>
            </a:r>
          </a:p>
          <a:p>
            <a:pPr marL="269875" indent="0">
              <a:spcAft>
                <a:spcPts val="600"/>
              </a:spcAft>
              <a:buNone/>
            </a:pPr>
            <a:r>
              <a:rPr lang="pl-PL" sz="1900" b="1" dirty="0">
                <a:solidFill>
                  <a:schemeClr val="tx2">
                    <a:lumMod val="75000"/>
                  </a:schemeClr>
                </a:solidFill>
                <a:latin typeface="Calibri" panose="020F0502020204030204" pitchFamily="34" charset="0"/>
                <a:cs typeface="Calibri" panose="020F0502020204030204" pitchFamily="34" charset="0"/>
              </a:rPr>
              <a:t>Przykład</a:t>
            </a:r>
            <a:r>
              <a:rPr lang="pl-PL" sz="1900" dirty="0">
                <a:solidFill>
                  <a:schemeClr val="tx2">
                    <a:lumMod val="75000"/>
                  </a:schemeClr>
                </a:solidFill>
                <a:latin typeface="Calibri" panose="020F0502020204030204" pitchFamily="34" charset="0"/>
                <a:cs typeface="Calibri" panose="020F0502020204030204" pitchFamily="34" charset="0"/>
              </a:rPr>
              <a:t>: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dirty="0">
                <a:solidFill>
                  <a:schemeClr val="tx2">
                    <a:lumMod val="75000"/>
                  </a:schemeClr>
                </a:solidFill>
                <a:latin typeface="Calibri" panose="020F0502020204030204" pitchFamily="34" charset="0"/>
                <a:cs typeface="Calibri" panose="020F0502020204030204" pitchFamily="34" charset="0"/>
              </a:rPr>
              <a:t>osoba pół roku po udarze z zakończonym leczeniem ale wymagająca specjalistycznej rehabilitacji neurologicznej,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u="sng" dirty="0">
                <a:solidFill>
                  <a:srgbClr val="FF0000"/>
                </a:solidFill>
                <a:latin typeface="Calibri" panose="020F0502020204030204" pitchFamily="34" charset="0"/>
                <a:cs typeface="Calibri" panose="020F0502020204030204" pitchFamily="34" charset="0"/>
              </a:rPr>
              <a:t>nie może być skierowana do Ośrodka </a:t>
            </a:r>
            <a:r>
              <a:rPr lang="pl-PL" sz="1900" dirty="0">
                <a:solidFill>
                  <a:schemeClr val="tx2">
                    <a:lumMod val="75000"/>
                  </a:schemeClr>
                </a:solidFill>
                <a:latin typeface="Calibri" panose="020F0502020204030204" pitchFamily="34" charset="0"/>
                <a:cs typeface="Calibri" panose="020F0502020204030204" pitchFamily="34" charset="0"/>
              </a:rPr>
              <a:t>przed jej zakończeniem</a:t>
            </a:r>
            <a:r>
              <a:rPr lang="pl-PL" sz="1900" dirty="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pic>
        <p:nvPicPr>
          <p:cNvPr id="5" name="Obraz 4" descr="Obraz zawierający wewnątrz, osoba, stół, mężczyzna&#10;&#10;Opis wygenerowany automatycznie">
            <a:extLst>
              <a:ext uri="{FF2B5EF4-FFF2-40B4-BE49-F238E27FC236}">
                <a16:creationId xmlns:a16="http://schemas.microsoft.com/office/drawing/2014/main" id="{B5C71865-7C82-4A45-A023-DF00053D9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8" y="1541634"/>
            <a:ext cx="3959637" cy="5055108"/>
          </a:xfrm>
          <a:prstGeom prst="rect">
            <a:avLst/>
          </a:prstGeom>
        </p:spPr>
      </p:pic>
    </p:spTree>
    <p:extLst>
      <p:ext uri="{BB962C8B-B14F-4D97-AF65-F5344CB8AC3E}">
        <p14:creationId xmlns:p14="http://schemas.microsoft.com/office/powerpoint/2010/main" val="20093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132438" cy="1622322"/>
          </a:xfrm>
        </p:spPr>
        <p:txBody>
          <a:bodyPr>
            <a:normAutofit/>
          </a:bodyPr>
          <a:lstStyle/>
          <a:p>
            <a:pPr>
              <a:spcBef>
                <a:spcPts val="600"/>
              </a:spcBef>
            </a:pPr>
            <a:r>
              <a:rPr lang="pl-PL" b="1">
                <a:latin typeface="Calibri" panose="020F0502020204030204" pitchFamily="34" charset="0"/>
                <a:cs typeface="Calibri" panose="020F0502020204030204" pitchFamily="34" charset="0"/>
              </a:rPr>
              <a:t>Grupa docelowa </a:t>
            </a:r>
            <a:br>
              <a:rPr lang="pl-PL" b="1">
                <a:latin typeface="Calibri" panose="020F0502020204030204" pitchFamily="34" charset="0"/>
                <a:cs typeface="Calibri" panose="020F0502020204030204" pitchFamily="34" charset="0"/>
              </a:rPr>
            </a:br>
            <a:r>
              <a:rPr lang="pl-PL" b="1">
                <a:latin typeface="Calibri" panose="020F0502020204030204" pitchFamily="34" charset="0"/>
                <a:cs typeface="Calibri" panose="020F0502020204030204" pitchFamily="34" charset="0"/>
              </a:rPr>
              <a:t>– warunki udziału </a:t>
            </a:r>
            <a:endParaRPr lang="pl-PL" b="1" dirty="0">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2418735"/>
            <a:ext cx="5132439" cy="3811742"/>
          </a:xfrm>
        </p:spPr>
        <p:txBody>
          <a:bodyPr anchor="ctr">
            <a:normAutofit/>
          </a:bodyPr>
          <a:lstStyle/>
          <a:p>
            <a:pPr>
              <a:lnSpc>
                <a:spcPct val="90000"/>
              </a:lnSpc>
              <a:spcAft>
                <a:spcPts val="600"/>
              </a:spcAft>
            </a:pPr>
            <a:r>
              <a:rPr lang="pl-PL" sz="1500" b="1">
                <a:solidFill>
                  <a:schemeClr val="bg1"/>
                </a:solidFill>
                <a:latin typeface="Calibri" panose="020F0502020204030204" pitchFamily="34" charset="0"/>
                <a:cs typeface="Calibri" panose="020F0502020204030204" pitchFamily="34" charset="0"/>
              </a:rPr>
              <a:t>Nie jest wymagane orzeczenie o stopniu niepełnosprawności, możliwy dostęp dla osób z różnymi rodzajami niepełno-sprawności</a:t>
            </a:r>
            <a:r>
              <a:rPr lang="pl-PL" sz="1500">
                <a:solidFill>
                  <a:schemeClr val="bg1"/>
                </a:solidFill>
                <a:latin typeface="Calibri" panose="020F0502020204030204" pitchFamily="34" charset="0"/>
                <a:cs typeface="Calibri" panose="020F0502020204030204" pitchFamily="34" charset="0"/>
              </a:rPr>
              <a:t> – warunkiem jest brak możliwości wykonywania dotychczasowego zawodu ze względu na stan zdrowia albo brak kwalifikacji zawodowych</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1</a:t>
            </a:r>
            <a:r>
              <a:rPr lang="pl-PL" sz="1500">
                <a:solidFill>
                  <a:schemeClr val="bg1"/>
                </a:solidFill>
                <a:latin typeface="Calibri" panose="020F0502020204030204" pitchFamily="34" charset="0"/>
                <a:cs typeface="Calibri" panose="020F0502020204030204" pitchFamily="34" charset="0"/>
              </a:rPr>
              <a:t>: sprzedawca z chorym kręgosłupem, który nie może pracować w stałej pozycji stojącej ma małe szanse na uzyskanie renty lub orzeczenia, ale może uczestniczyć w rehabilitacji kompleksowej i podjąć zatrudnienie po przekwalifikowaniu;</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2: </a:t>
            </a:r>
            <a:r>
              <a:rPr lang="pl-PL" sz="1500">
                <a:solidFill>
                  <a:schemeClr val="bg1"/>
                </a:solidFill>
                <a:latin typeface="Calibri" panose="020F0502020204030204" pitchFamily="34" charset="0"/>
                <a:cs typeface="Calibri" panose="020F0502020204030204" pitchFamily="34" charset="0"/>
              </a:rPr>
              <a:t>osoba niewidoma od urodzenia, która skończyła studia wyższe na kierunku dziennikarstwo ale nie może znaleźć pracy </a:t>
            </a:r>
            <a:r>
              <a:rPr lang="pl-PL" sz="1500" u="sng">
                <a:solidFill>
                  <a:schemeClr val="bg1"/>
                </a:solidFill>
                <a:latin typeface="Calibri" panose="020F0502020204030204" pitchFamily="34" charset="0"/>
                <a:cs typeface="Calibri" panose="020F0502020204030204" pitchFamily="34" charset="0"/>
              </a:rPr>
              <a:t>nie wymaga rehabilitacji kompleksowej</a:t>
            </a:r>
            <a:r>
              <a:rPr lang="pl-PL" sz="1500">
                <a:solidFill>
                  <a:schemeClr val="bg1"/>
                </a:solidFill>
                <a:latin typeface="Calibri" panose="020F0502020204030204" pitchFamily="34" charset="0"/>
                <a:cs typeface="Calibri" panose="020F0502020204030204" pitchFamily="34" charset="0"/>
              </a:rPr>
              <a:t>;</a:t>
            </a:r>
            <a:endParaRPr lang="pl-PL" sz="1500" b="1">
              <a:solidFill>
                <a:schemeClr val="bg1"/>
              </a:solidFill>
              <a:latin typeface="Calibri" panose="020F0502020204030204" pitchFamily="34" charset="0"/>
              <a:cs typeface="Calibri" panose="020F0502020204030204" pitchFamily="34" charset="0"/>
            </a:endParaRPr>
          </a:p>
        </p:txBody>
      </p:sp>
      <p:pic>
        <p:nvPicPr>
          <p:cNvPr id="4" name="Obraz 3" descr="Obraz zawierający wewnątrz, podłoże, sufit, ściana&#10;&#10;Opis wygenerowany automatycznie">
            <a:extLst>
              <a:ext uri="{FF2B5EF4-FFF2-40B4-BE49-F238E27FC236}">
                <a16:creationId xmlns:a16="http://schemas.microsoft.com/office/drawing/2014/main" id="{22C7CFF8-E7B8-499A-B546-21C5B198CAD9}"/>
              </a:ext>
            </a:extLst>
          </p:cNvPr>
          <p:cNvPicPr>
            <a:picLocks noChangeAspect="1"/>
          </p:cNvPicPr>
          <p:nvPr/>
        </p:nvPicPr>
        <p:blipFill rotWithShape="1">
          <a:blip r:embed="rId3"/>
          <a:srcRect l="23859" r="26502" b="-1"/>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910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2538894" y="752970"/>
            <a:ext cx="6571636" cy="1093399"/>
          </a:xfrm>
        </p:spPr>
        <p:txBody>
          <a:bodyPr>
            <a:normAutofit/>
          </a:bodyPr>
          <a:lstStyle/>
          <a:p>
            <a:pPr algn="ctr">
              <a:lnSpc>
                <a:spcPct val="90000"/>
              </a:lnSpc>
              <a:spcBef>
                <a:spcPts val="600"/>
              </a:spcBef>
            </a:pPr>
            <a:r>
              <a:rPr lang="pl-PL" b="1" dirty="0">
                <a:solidFill>
                  <a:schemeClr val="bg1"/>
                </a:solidFill>
                <a:latin typeface="Calibri" panose="020F0502020204030204" pitchFamily="34" charset="0"/>
                <a:cs typeface="Calibri" panose="020F0502020204030204" pitchFamily="34" charset="0"/>
              </a:rPr>
              <a:t>Grupa docelowa </a:t>
            </a:r>
            <a:br>
              <a:rPr lang="pl-PL" b="1" dirty="0">
                <a:solidFill>
                  <a:schemeClr val="bg1"/>
                </a:solidFill>
                <a:latin typeface="Calibri" panose="020F0502020204030204" pitchFamily="34" charset="0"/>
                <a:cs typeface="Calibri" panose="020F0502020204030204" pitchFamily="34" charset="0"/>
              </a:rPr>
            </a:br>
            <a:r>
              <a:rPr lang="pl-PL" b="1" dirty="0">
                <a:solidFill>
                  <a:schemeClr val="bg1"/>
                </a:solidFill>
                <a:latin typeface="Calibri" panose="020F0502020204030204" pitchFamily="34" charset="0"/>
                <a:cs typeface="Calibri" panose="020F0502020204030204" pitchFamily="34" charset="0"/>
              </a:rPr>
              <a:t>– warunki udziału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4692678" y="2285999"/>
            <a:ext cx="7161866" cy="4204607"/>
          </a:xfrm>
        </p:spPr>
        <p:txBody>
          <a:bodyPr anchor="ctr">
            <a:normAutofit/>
          </a:bodyPr>
          <a:lstStyle/>
          <a:p>
            <a:pPr algn="just">
              <a:spcAft>
                <a:spcPts val="600"/>
              </a:spcAft>
            </a:pPr>
            <a:r>
              <a:rPr lang="pl-PL" sz="2000" b="1" dirty="0">
                <a:latin typeface="Calibri" panose="020F0502020204030204" pitchFamily="34" charset="0"/>
                <a:cs typeface="Calibri" panose="020F0502020204030204" pitchFamily="34" charset="0"/>
              </a:rPr>
              <a:t>Brak limitu wieku, ale osoba musi zadeklarować podjęcie zatrudnienia;</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1</a:t>
            </a:r>
            <a:r>
              <a:rPr lang="pl-PL" dirty="0">
                <a:solidFill>
                  <a:schemeClr val="tx2">
                    <a:lumMod val="75000"/>
                  </a:schemeClr>
                </a:solidFill>
                <a:latin typeface="Calibri" panose="020F0502020204030204" pitchFamily="34" charset="0"/>
                <a:cs typeface="Calibri" panose="020F0502020204030204" pitchFamily="34" charset="0"/>
              </a:rPr>
              <a:t>: Pani, lat 56 pracująca do tej pory jako kelnerka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menager restauracji ma problemy ze stawami biodrowymi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nie może dalej pracować „na nogach” cały dzień a operację ma zaplanowaną na rok 2030. Chciałaby pracować w księgowości bo ma na co dzień styczność z rozliczeniami a praca jest realizowana na siedząco.</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2</a:t>
            </a:r>
            <a:r>
              <a:rPr lang="pl-PL" dirty="0">
                <a:solidFill>
                  <a:schemeClr val="tx2">
                    <a:lumMod val="75000"/>
                  </a:schemeClr>
                </a:solidFill>
                <a:latin typeface="Calibri" panose="020F0502020204030204" pitchFamily="34" charset="0"/>
                <a:cs typeface="Calibri" panose="020F0502020204030204" pitchFamily="34" charset="0"/>
              </a:rPr>
              <a:t>: Pan, lat 64, na rencie do 15 lat, co prawda deklaruje podjęcie zatrudnienia, ale tak naprawdę zależy mu na wyjeździe do sanatorium.</a:t>
            </a:r>
            <a:endParaRPr lang="pl-PL" dirty="0">
              <a:latin typeface="Calibri" panose="020F0502020204030204" pitchFamily="34" charset="0"/>
              <a:cs typeface="Calibri" panose="020F0502020204030204" pitchFamily="34" charset="0"/>
            </a:endParaRPr>
          </a:p>
        </p:txBody>
      </p:sp>
      <p:pic>
        <p:nvPicPr>
          <p:cNvPr id="4" name="Obraz 3" descr="Obraz zawierający ściana, wewnątrz, podłoże, osoba&#10;&#10;Opis wygenerowany automatycznie">
            <a:extLst>
              <a:ext uri="{FF2B5EF4-FFF2-40B4-BE49-F238E27FC236}">
                <a16:creationId xmlns:a16="http://schemas.microsoft.com/office/drawing/2014/main" id="{82FF71B6-713B-4E28-81D1-B1431892AA86}"/>
              </a:ext>
            </a:extLst>
          </p:cNvPr>
          <p:cNvPicPr>
            <a:picLocks noChangeAspect="1"/>
          </p:cNvPicPr>
          <p:nvPr/>
        </p:nvPicPr>
        <p:blipFill rotWithShape="1">
          <a:blip r:embed="rId2"/>
          <a:srcRect l="14611" t="24406" r="33171"/>
          <a:stretch/>
        </p:blipFill>
        <p:spPr>
          <a:xfrm>
            <a:off x="729735" y="2564981"/>
            <a:ext cx="3618318" cy="3978634"/>
          </a:xfrm>
          <a:prstGeom prst="rect">
            <a:avLst/>
          </a:prstGeom>
        </p:spPr>
      </p:pic>
    </p:spTree>
    <p:extLst>
      <p:ext uri="{BB962C8B-B14F-4D97-AF65-F5344CB8AC3E}">
        <p14:creationId xmlns:p14="http://schemas.microsoft.com/office/powerpoint/2010/main" val="382398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132438" cy="1622322"/>
          </a:xfrm>
        </p:spPr>
        <p:txBody>
          <a:bodyPr>
            <a:normAutofit/>
          </a:bodyPr>
          <a:lstStyle/>
          <a:p>
            <a:pPr>
              <a:spcBef>
                <a:spcPts val="600"/>
              </a:spcBef>
            </a:pPr>
            <a:r>
              <a:rPr lang="pl-PL" b="1">
                <a:latin typeface="Calibri" panose="020F0502020204030204" pitchFamily="34" charset="0"/>
                <a:cs typeface="Calibri" panose="020F0502020204030204" pitchFamily="34" charset="0"/>
              </a:rPr>
              <a:t>Grupa docelowa </a:t>
            </a:r>
            <a:br>
              <a:rPr lang="pl-PL" b="1">
                <a:latin typeface="Calibri" panose="020F0502020204030204" pitchFamily="34" charset="0"/>
                <a:cs typeface="Calibri" panose="020F0502020204030204" pitchFamily="34" charset="0"/>
              </a:rPr>
            </a:br>
            <a:r>
              <a:rPr lang="pl-PL" b="1">
                <a:latin typeface="Calibri" panose="020F0502020204030204" pitchFamily="34" charset="0"/>
                <a:cs typeface="Calibri" panose="020F0502020204030204" pitchFamily="34" charset="0"/>
              </a:rPr>
              <a:t>– warunki udziału </a:t>
            </a:r>
            <a:endParaRPr lang="pl-PL" b="1" dirty="0">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2418735"/>
            <a:ext cx="5132439" cy="3811742"/>
          </a:xfrm>
        </p:spPr>
        <p:txBody>
          <a:bodyPr anchor="ctr">
            <a:normAutofit/>
          </a:bodyPr>
          <a:lstStyle/>
          <a:p>
            <a:pPr>
              <a:spcAft>
                <a:spcPts val="600"/>
              </a:spcAft>
            </a:pPr>
            <a:r>
              <a:rPr lang="pl-PL" b="1" dirty="0">
                <a:solidFill>
                  <a:schemeClr val="bg1"/>
                </a:solidFill>
                <a:latin typeface="Calibri" panose="020F0502020204030204" pitchFamily="34" charset="0"/>
                <a:cs typeface="Calibri" panose="020F0502020204030204" pitchFamily="34" charset="0"/>
              </a:rPr>
              <a:t>Zdolność do podjęcia zatrudnienia w wymiarze co najmniej 0,5 etatu, po odbyciu procesu rehabilitacji kompleksowej.</a:t>
            </a:r>
          </a:p>
          <a:p>
            <a:pPr marL="357188" indent="0">
              <a:buNone/>
            </a:pPr>
            <a:r>
              <a:rPr lang="pl-PL" b="1" dirty="0">
                <a:solidFill>
                  <a:schemeClr val="bg1"/>
                </a:solidFill>
                <a:latin typeface="Calibri" panose="020F0502020204030204" pitchFamily="34" charset="0"/>
                <a:cs typeface="Calibri" panose="020F0502020204030204" pitchFamily="34" charset="0"/>
              </a:rPr>
              <a:t>Przykład</a:t>
            </a:r>
            <a:r>
              <a:rPr lang="pl-PL" dirty="0">
                <a:solidFill>
                  <a:schemeClr val="bg1"/>
                </a:solidFill>
                <a:latin typeface="Calibri" panose="020F0502020204030204" pitchFamily="34" charset="0"/>
                <a:cs typeface="Calibri" panose="020F0502020204030204" pitchFamily="34" charset="0"/>
              </a:rPr>
              <a:t>: Pan cierpiący na padaczkę od 12 roku życia ma pogorszenie choroby. Pracował do tej pory jako handlowiec, ale pogorszenie stanu zdrowia uniemożliwia mu pracę. Ze względu, iż napady zdarzają się kilka razy w miesiącu nie jest wstanie wziąć udziału w rehabilitacji kompleksowej ani podjąć innego zatrudnienia. Osoba ta </a:t>
            </a:r>
            <a:r>
              <a:rPr lang="pl-PL" u="sng" dirty="0">
                <a:solidFill>
                  <a:schemeClr val="bg1"/>
                </a:solidFill>
                <a:latin typeface="Calibri" panose="020F0502020204030204" pitchFamily="34" charset="0"/>
                <a:cs typeface="Calibri" panose="020F0502020204030204" pitchFamily="34" charset="0"/>
              </a:rPr>
              <a:t>nie kwalifikuje się do rehabilitacji kompleksowej </a:t>
            </a:r>
            <a:r>
              <a:rPr lang="pl-PL" dirty="0">
                <a:solidFill>
                  <a:schemeClr val="bg1"/>
                </a:solidFill>
                <a:latin typeface="Calibri" panose="020F0502020204030204" pitchFamily="34" charset="0"/>
                <a:cs typeface="Calibri" panose="020F0502020204030204" pitchFamily="34" charset="0"/>
              </a:rPr>
              <a:t>w obecnej sytuacji zdrowotnej.</a:t>
            </a:r>
            <a:endParaRPr lang="pl-PL" b="1" dirty="0">
              <a:solidFill>
                <a:schemeClr val="bg1"/>
              </a:solidFill>
              <a:latin typeface="Calibri" panose="020F0502020204030204" pitchFamily="34" charset="0"/>
              <a:cs typeface="Calibri" panose="020F0502020204030204" pitchFamily="34" charset="0"/>
            </a:endParaRPr>
          </a:p>
        </p:txBody>
      </p:sp>
      <p:pic>
        <p:nvPicPr>
          <p:cNvPr id="16" name="Obraz 15" descr="Obraz zawierający tekst, osoba, mężczyzna&#10;&#10;Opis wygenerowany automatycznie">
            <a:extLst>
              <a:ext uri="{FF2B5EF4-FFF2-40B4-BE49-F238E27FC236}">
                <a16:creationId xmlns:a16="http://schemas.microsoft.com/office/drawing/2014/main" id="{B3933F7C-EE8C-4A4F-A44D-F9C47ADAFF5C}"/>
              </a:ext>
            </a:extLst>
          </p:cNvPr>
          <p:cNvPicPr>
            <a:picLocks noChangeAspect="1"/>
          </p:cNvPicPr>
          <p:nvPr/>
        </p:nvPicPr>
        <p:blipFill rotWithShape="1">
          <a:blip r:embed="rId3"/>
          <a:srcRect l="6030" r="6828" b="-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578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1ADD4A38-711A-4EF5-9BF8-57E4320F2C9C}"/>
              </a:ext>
            </a:extLst>
          </p:cNvPr>
          <p:cNvSpPr>
            <a:spLocks noGrp="1"/>
          </p:cNvSpPr>
          <p:nvPr>
            <p:ph type="title"/>
          </p:nvPr>
        </p:nvSpPr>
        <p:spPr>
          <a:xfrm>
            <a:off x="836247" y="1085549"/>
            <a:ext cx="3430947" cy="4686903"/>
          </a:xfrm>
        </p:spPr>
        <p:txBody>
          <a:bodyPr anchor="ctr">
            <a:normAutofit/>
          </a:bodyPr>
          <a:lstStyle/>
          <a:p>
            <a:pPr algn="r"/>
            <a:r>
              <a:rPr lang="pl-PL" b="1" dirty="0">
                <a:solidFill>
                  <a:schemeClr val="tx1"/>
                </a:solidFill>
                <a:latin typeface="Calibri" panose="020F0502020204030204" pitchFamily="34" charset="0"/>
                <a:cs typeface="Calibri" panose="020F0502020204030204" pitchFamily="34" charset="0"/>
              </a:rPr>
              <a:t>Rehabilitacja kompleksowa – podstawowa motywacja do podjęcia prac nad modelem</a:t>
            </a:r>
            <a:endParaRPr lang="pl-PL" dirty="0">
              <a:solidFill>
                <a:schemeClr val="tx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3B3F2EF6-0AFD-48FC-9657-32EB06CA0652}"/>
              </a:ext>
            </a:extLst>
          </p:cNvPr>
          <p:cNvSpPr>
            <a:spLocks noGrp="1"/>
          </p:cNvSpPr>
          <p:nvPr>
            <p:ph idx="1"/>
          </p:nvPr>
        </p:nvSpPr>
        <p:spPr>
          <a:xfrm>
            <a:off x="5182954" y="930231"/>
            <a:ext cx="5900397" cy="4997537"/>
          </a:xfrm>
        </p:spPr>
        <p:txBody>
          <a:bodyPr anchor="ctr">
            <a:normAutofit lnSpcReduction="10000"/>
          </a:bodyPr>
          <a:lstStyle/>
          <a:p>
            <a:pPr>
              <a:buFont typeface="Wingdings" panose="05000000000000000000" pitchFamily="2" charset="2"/>
              <a:buChar char="Ø"/>
            </a:pPr>
            <a:r>
              <a:rPr lang="pl-PL" b="1" dirty="0">
                <a:solidFill>
                  <a:schemeClr val="tx1"/>
                </a:solidFill>
                <a:latin typeface="Calibri" panose="020F0502020204030204" pitchFamily="34" charset="0"/>
                <a:cs typeface="Calibri" panose="020F0502020204030204" pitchFamily="34" charset="0"/>
              </a:rPr>
              <a:t>1, 2 mln  osób -  co roku z rynku pracy czasowo, długotrwale lub na stałe odchodzą tysiące osób</a:t>
            </a:r>
            <a:r>
              <a:rPr lang="pl-PL" dirty="0">
                <a:solidFill>
                  <a:schemeClr val="tx1"/>
                </a:solidFill>
                <a:latin typeface="Calibri" panose="020F0502020204030204" pitchFamily="34" charset="0"/>
                <a:cs typeface="Calibri" panose="020F0502020204030204" pitchFamily="34" charset="0"/>
              </a:rPr>
              <a:t>, a wiele z nich ubiega się o renty z tytułu niezdolności do pracy, renty socjalne, świadczenia rehabilitacyjne i inne formy świadczeń pieniężnych</a:t>
            </a:r>
          </a:p>
          <a:p>
            <a:pPr marL="361950" lvl="1" indent="-361950">
              <a:buFont typeface="Wingdings" panose="05000000000000000000" pitchFamily="2" charset="2"/>
              <a:buChar char="Ø"/>
            </a:pPr>
            <a:r>
              <a:rPr lang="pl-PL" sz="1800" b="1" dirty="0">
                <a:solidFill>
                  <a:schemeClr val="tx1"/>
                </a:solidFill>
                <a:latin typeface="Calibri" panose="020F0502020204030204" pitchFamily="34" charset="0"/>
                <a:cs typeface="Calibri" panose="020F0502020204030204" pitchFamily="34" charset="0"/>
              </a:rPr>
              <a:t>85 tys. – </a:t>
            </a:r>
            <a:r>
              <a:rPr lang="pl-PL" sz="1800" dirty="0">
                <a:solidFill>
                  <a:schemeClr val="tx1"/>
                </a:solidFill>
                <a:latin typeface="Calibri" panose="020F0502020204030204" pitchFamily="34" charset="0"/>
                <a:cs typeface="Calibri" panose="020F0502020204030204" pitchFamily="34" charset="0"/>
              </a:rPr>
              <a:t>pracowników co roku doznaje urazów  powodujących czasową lub długotrwałą niezdolność do pracy</a:t>
            </a:r>
          </a:p>
          <a:p>
            <a:pPr marL="285750" lvl="1">
              <a:buFont typeface="Wingdings" panose="05000000000000000000" pitchFamily="2" charset="2"/>
              <a:buChar char="Ø"/>
            </a:pPr>
            <a:r>
              <a:rPr lang="pl-PL" sz="1800" b="1" dirty="0">
                <a:solidFill>
                  <a:schemeClr val="tx1"/>
                </a:solidFill>
                <a:latin typeface="Calibri" panose="020F0502020204030204" pitchFamily="34" charset="0"/>
                <a:cs typeface="Calibri" panose="020F0502020204030204" pitchFamily="34" charset="0"/>
              </a:rPr>
              <a:t>16,3 mld zł - </a:t>
            </a:r>
            <a:r>
              <a:rPr lang="pl-PL" sz="1800" dirty="0">
                <a:solidFill>
                  <a:schemeClr val="tx1"/>
                </a:solidFill>
                <a:latin typeface="Calibri" panose="020F0502020204030204" pitchFamily="34" charset="0"/>
                <a:cs typeface="Calibri" panose="020F0502020204030204" pitchFamily="34" charset="0"/>
              </a:rPr>
              <a:t>wydatki ZUS w cyklu rocznym  (2019) na świadczenia pieniężne  dla osób czasowo i długotrwale niezdolnych do pracy</a:t>
            </a:r>
          </a:p>
          <a:p>
            <a:pPr marL="285750" lvl="1">
              <a:buFont typeface="Wingdings" panose="05000000000000000000" pitchFamily="2" charset="2"/>
              <a:buChar char="Ø"/>
            </a:pPr>
            <a:r>
              <a:rPr lang="pl-PL" sz="1800" b="1" dirty="0">
                <a:solidFill>
                  <a:srgbClr val="FF0000"/>
                </a:solidFill>
                <a:latin typeface="Calibri" panose="020F0502020204030204" pitchFamily="34" charset="0"/>
                <a:cs typeface="Calibri" panose="020F0502020204030204" pitchFamily="34" charset="0"/>
              </a:rPr>
              <a:t>27 % </a:t>
            </a:r>
            <a:r>
              <a:rPr lang="pl-PL" sz="1800" dirty="0">
                <a:solidFill>
                  <a:srgbClr val="FF0000"/>
                </a:solidFill>
                <a:latin typeface="Calibri" panose="020F0502020204030204" pitchFamily="34" charset="0"/>
                <a:cs typeface="Calibri" panose="020F0502020204030204" pitchFamily="34" charset="0"/>
              </a:rPr>
              <a:t>- osób niepełnosprawnych jest aktywnych zawodowo</a:t>
            </a:r>
          </a:p>
          <a:p>
            <a:pPr marL="0" lvl="1" indent="0">
              <a:buNone/>
            </a:pPr>
            <a:endParaRPr lang="pl-PL" sz="1800" dirty="0">
              <a:solidFill>
                <a:schemeClr val="tx1"/>
              </a:solidFill>
              <a:latin typeface="Calibri" panose="020F0502020204030204" pitchFamily="34" charset="0"/>
              <a:cs typeface="Calibri" panose="020F0502020204030204" pitchFamily="34" charset="0"/>
            </a:endParaRPr>
          </a:p>
          <a:p>
            <a:pPr marL="0" lvl="1">
              <a:buFont typeface="Wingdings" panose="05000000000000000000" pitchFamily="2" charset="2"/>
              <a:buChar char="Ø"/>
            </a:pPr>
            <a:r>
              <a:rPr lang="pl-PL" sz="1800" b="1" dirty="0">
                <a:solidFill>
                  <a:schemeClr val="tx1"/>
                </a:solidFill>
                <a:latin typeface="Calibri" panose="020F0502020204030204" pitchFamily="34" charset="0"/>
                <a:cs typeface="Calibri" panose="020F0502020204030204" pitchFamily="34" charset="0"/>
              </a:rPr>
              <a:t>Kluczowym w rozwiązaniu tego problemu jest opracowanie nowego systemu </a:t>
            </a:r>
            <a:r>
              <a:rPr lang="pl-PL" sz="1800" b="1" u="sng" dirty="0">
                <a:solidFill>
                  <a:schemeClr val="tx1"/>
                </a:solidFill>
                <a:latin typeface="Calibri" panose="020F0502020204030204" pitchFamily="34" charset="0"/>
                <a:cs typeface="Calibri" panose="020F0502020204030204" pitchFamily="34" charset="0"/>
              </a:rPr>
              <a:t> wsparcia osób niezdolnych do pracy w ponownym wejściu na rynek pracy  w układzie- powrót do zdrowia, powrót do pracy</a:t>
            </a:r>
            <a:r>
              <a:rPr lang="pl-PL" sz="1800" b="1" dirty="0">
                <a:solidFill>
                  <a:schemeClr val="tx1"/>
                </a:solidFill>
                <a:latin typeface="Calibri" panose="020F0502020204030204" pitchFamily="34" charset="0"/>
                <a:cs typeface="Calibri" panose="020F0502020204030204" pitchFamily="34" charset="0"/>
              </a:rPr>
              <a:t>.</a:t>
            </a:r>
            <a:endParaRPr lang="pl-PL" dirty="0">
              <a:solidFill>
                <a:schemeClr val="tx1"/>
              </a:solidFill>
              <a:latin typeface="Calibri" panose="020F0502020204030204" pitchFamily="34" charset="0"/>
            </a:endParaRPr>
          </a:p>
        </p:txBody>
      </p:sp>
      <p:sp>
        <p:nvSpPr>
          <p:cNvPr id="1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1000601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67AB39-8876-4138-AD18-F2706BF34177}"/>
              </a:ext>
            </a:extLst>
          </p:cNvPr>
          <p:cNvSpPr>
            <a:spLocks noGrp="1"/>
          </p:cNvSpPr>
          <p:nvPr>
            <p:ph type="title"/>
          </p:nvPr>
        </p:nvSpPr>
        <p:spPr>
          <a:xfrm>
            <a:off x="1154953" y="704194"/>
            <a:ext cx="8761413" cy="1176135"/>
          </a:xfrm>
        </p:spPr>
        <p:txBody>
          <a:bodyPr>
            <a:noAutofit/>
          </a:bodyPr>
          <a:lstStyle/>
          <a:p>
            <a:pPr marL="0" indent="0">
              <a:lnSpc>
                <a:spcPct val="90000"/>
              </a:lnSpc>
            </a:pPr>
            <a:r>
              <a:rPr lang="pl-PL" sz="2000" b="1" dirty="0">
                <a:latin typeface="Calibri" panose="020F0502020204030204" pitchFamily="34" charset="0"/>
                <a:cs typeface="Calibri" panose="020F0502020204030204" pitchFamily="34" charset="0"/>
              </a:rPr>
              <a:t>Księgowa, lat 37,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Cukrzyca typu 1, powikłana; wykształcenie: średnie ogólnokształcące; kierunek przekwalifikowania: asystent osoby niepełnosprawnej</a:t>
            </a: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8FE0F40C-0068-4E28-8D70-CECEFBAB3155}"/>
              </a:ext>
            </a:extLst>
          </p:cNvPr>
          <p:cNvSpPr>
            <a:spLocks noGrp="1"/>
          </p:cNvSpPr>
          <p:nvPr>
            <p:ph idx="1"/>
          </p:nvPr>
        </p:nvSpPr>
        <p:spPr>
          <a:xfrm>
            <a:off x="4641336" y="2603500"/>
            <a:ext cx="6551597" cy="3416300"/>
          </a:xfrm>
        </p:spPr>
        <p:txBody>
          <a:bodyPr anchor="ctr">
            <a:normAutofit/>
          </a:bodyPr>
          <a:lstStyle/>
          <a:p>
            <a:pPr>
              <a:spcAft>
                <a:spcPts val="1000"/>
              </a:spcAft>
              <a:buFont typeface="Wingdings" panose="05000000000000000000" pitchFamily="2" charset="2"/>
              <a:buChar char="Ø"/>
            </a:pPr>
            <a:r>
              <a:rPr lang="pl-PL" b="1" dirty="0">
                <a:effectLst/>
                <a:latin typeface="Calibri" panose="020F0502020204030204" pitchFamily="34" charset="0"/>
                <a:ea typeface="Calibri" panose="020F0502020204030204" pitchFamily="34" charset="0"/>
                <a:cs typeface="Calibri" panose="020F0502020204030204" pitchFamily="34" charset="0"/>
              </a:rPr>
              <a:t>Księgowa chorująca od lat na cukrzycę zaczęła tracić wzrok z powodu wielu godzin spędzanych przy komputerze. </a:t>
            </a:r>
            <a:r>
              <a:rPr lang="pl-PL" b="1" dirty="0">
                <a:latin typeface="Calibri" panose="020F0502020204030204" pitchFamily="34" charset="0"/>
                <a:cs typeface="Calibri" panose="020F0502020204030204" pitchFamily="34" charset="0"/>
              </a:rPr>
              <a:t>Niegroźne złamanie kostki trzy lata temu zakończyło się amputacją stopy</a:t>
            </a:r>
          </a:p>
          <a:p>
            <a:pPr>
              <a:spcAft>
                <a:spcPts val="1000"/>
              </a:spcAft>
              <a:buFont typeface="Wingdings" panose="05000000000000000000" pitchFamily="2" charset="2"/>
              <a:buChar char="Ø"/>
            </a:pPr>
            <a:r>
              <a:rPr lang="pl-PL" b="1" dirty="0">
                <a:effectLst/>
                <a:latin typeface="Calibri" panose="020F0502020204030204" pitchFamily="34" charset="0"/>
                <a:ea typeface="Calibri" panose="020F0502020204030204" pitchFamily="34" charset="0"/>
                <a:cs typeface="Calibri" panose="020F0502020204030204" pitchFamily="34" charset="0"/>
              </a:rPr>
              <a:t>Wybrano dla niej zawód asystenta osoby niepełnosprawnej. </a:t>
            </a:r>
            <a:br>
              <a:rPr lang="pl-PL" b="1" dirty="0">
                <a:effectLst/>
                <a:latin typeface="Calibri" panose="020F0502020204030204" pitchFamily="34" charset="0"/>
                <a:ea typeface="Calibri" panose="020F0502020204030204" pitchFamily="34" charset="0"/>
                <a:cs typeface="Calibri" panose="020F0502020204030204" pitchFamily="34" charset="0"/>
              </a:rPr>
            </a:br>
            <a:r>
              <a:rPr lang="pl-PL" b="1" dirty="0">
                <a:effectLst/>
                <a:latin typeface="Calibri" panose="020F0502020204030204" pitchFamily="34" charset="0"/>
                <a:ea typeface="Calibri" panose="020F0502020204030204" pitchFamily="34" charset="0"/>
                <a:cs typeface="Calibri" panose="020F0502020204030204" pitchFamily="34" charset="0"/>
              </a:rPr>
              <a:t>Na rynku pracy jest duży popyt na wykwalifikowanych pracowników w tym zawodzie a zmiana trybu życia spowolniła postęp cukrzycy</a:t>
            </a:r>
          </a:p>
          <a:p>
            <a:endParaRPr lang="en-US" dirty="0"/>
          </a:p>
        </p:txBody>
      </p:sp>
      <p:pic>
        <p:nvPicPr>
          <p:cNvPr id="4" name="Symbol zastępczy zawartości 3" descr="Obraz zawierający wewnątrz, osoba, podłoże&#10;&#10;Opis wygenerowany automatycznie">
            <a:extLst>
              <a:ext uri="{FF2B5EF4-FFF2-40B4-BE49-F238E27FC236}">
                <a16:creationId xmlns:a16="http://schemas.microsoft.com/office/drawing/2014/main" id="{F56790AE-B2D4-4080-8BFD-3AE097669DFA}"/>
              </a:ext>
            </a:extLst>
          </p:cNvPr>
          <p:cNvPicPr>
            <a:picLocks noChangeAspect="1"/>
          </p:cNvPicPr>
          <p:nvPr/>
        </p:nvPicPr>
        <p:blipFill rotWithShape="1">
          <a:blip r:embed="rId2"/>
          <a:srcRect r="-4" b="23113"/>
          <a:stretch/>
        </p:blipFill>
        <p:spPr>
          <a:xfrm>
            <a:off x="436762" y="2467694"/>
            <a:ext cx="4002173" cy="404872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504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13">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4">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5">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4867AB39-8876-4138-AD18-F2706BF34177}"/>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Współwłaściciel firmy, lat 45,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wykształcenie: technik budownictwa; kierunek przekwalifikowania: szkolenie AutoCAD</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8FE0F40C-0068-4E28-8D70-CECEFBAB3155}"/>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Współwłaściciel małej firmy budowlanej z wykształceniem technicznym budowlanym - podczas pracy spadł z balkonu z trzeciego pietra w wyniku czego złamał kręgosłup. Po rocznej rehabilitacji obecnie porusza się </a:t>
            </a:r>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o kulach, ale na większe dystanse musi używać wózka. </a:t>
            </a:r>
          </a:p>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Wybrano dla niego szkolenie kosztorysowania i projektowania w AutoCad. Będzie mógł dalej prowadzić swoją firmę, poszerzy jej ofertę o cześć projektowo-kosztorysową, dzięki czemu będzie mógł pracować zza biurka.</a:t>
            </a:r>
          </a:p>
          <a:p>
            <a:endParaRPr lang="en-US" dirty="0">
              <a:solidFill>
                <a:schemeClr val="bg1"/>
              </a:solidFill>
            </a:endParaRPr>
          </a:p>
        </p:txBody>
      </p:sp>
      <p:pic>
        <p:nvPicPr>
          <p:cNvPr id="7" name="Obraz 6" descr="Obraz zawierający tekst, restauracja&#10;&#10;Opis wygenerowany automatycznie">
            <a:extLst>
              <a:ext uri="{FF2B5EF4-FFF2-40B4-BE49-F238E27FC236}">
                <a16:creationId xmlns:a16="http://schemas.microsoft.com/office/drawing/2014/main" id="{EAF1D184-2645-437C-812D-57992329A702}"/>
              </a:ext>
            </a:extLst>
          </p:cNvPr>
          <p:cNvPicPr>
            <a:picLocks noChangeAspect="1"/>
          </p:cNvPicPr>
          <p:nvPr/>
        </p:nvPicPr>
        <p:blipFill rotWithShape="1">
          <a:blip r:embed="rId3"/>
          <a:srcRect l="36393" r="5515"/>
          <a:stretch/>
        </p:blipFill>
        <p:spPr>
          <a:xfrm>
            <a:off x="6700827" y="645106"/>
            <a:ext cx="4842716" cy="5585369"/>
          </a:xfrm>
          <a:prstGeom prst="rect">
            <a:avLst/>
          </a:prstGeom>
        </p:spPr>
      </p:pic>
      <p:sp>
        <p:nvSpPr>
          <p:cNvPr id="22" name="Rectangle 21">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050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20C350DE-907E-4310-9E20-B7028F2D9F1C}"/>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Szef kuchni, lat 44,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sepsa, amputacja nóg; wykształcenie: wyższe, </a:t>
            </a:r>
            <a:r>
              <a:rPr lang="pl-PL" sz="2000" b="1" dirty="0">
                <a:latin typeface="Calibri" panose="020F0502020204030204" pitchFamily="34" charset="0"/>
                <a:ea typeface="Calibri" panose="020F0502020204030204" pitchFamily="34" charset="0"/>
                <a:cs typeface="Calibri" panose="020F0502020204030204" pitchFamily="34" charset="0"/>
              </a:rPr>
              <a:t>zarządzanie w hotelarstwie i gastronomi</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dirty="0">
                <a:latin typeface="Calibri" panose="020F0502020204030204" pitchFamily="34" charset="0"/>
                <a:cs typeface="Calibri" panose="020F0502020204030204" pitchFamily="34" charset="0"/>
              </a:rPr>
              <a:t>przekwalifikowania: dietetyka</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Szef kuchni renomowanej restauracji </a:t>
            </a:r>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zachorował na sepsę w wyniku powikłań stracił obie nogi. Pomimo dobrania nowoczesnych protez nie może pracować w kuchni. </a:t>
            </a:r>
          </a:p>
          <a:p>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Postanowiono oprzeć się na jego dotychczasowym doświadczeniu i kwalifikacjach – ukończył studia wyższe, zarządzanie w hotelarstwie i gastronomi. Wybrano zawód dietetyka. </a:t>
            </a:r>
            <a:endParaRPr lang="pl-PL"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endParaRPr>
          </a:p>
        </p:txBody>
      </p:sp>
      <p:pic>
        <p:nvPicPr>
          <p:cNvPr id="4" name="Symbol zastępczy zawartości 3">
            <a:extLst>
              <a:ext uri="{FF2B5EF4-FFF2-40B4-BE49-F238E27FC236}">
                <a16:creationId xmlns:a16="http://schemas.microsoft.com/office/drawing/2014/main" id="{D11C1590-4302-410E-AD69-CDB87FC6B2E5}"/>
              </a:ext>
            </a:extLst>
          </p:cNvPr>
          <p:cNvPicPr>
            <a:picLocks noChangeAspect="1"/>
          </p:cNvPicPr>
          <p:nvPr/>
        </p:nvPicPr>
        <p:blipFill rotWithShape="1">
          <a:blip r:embed="rId3"/>
          <a:srcRect l="14032" r="28093"/>
          <a:stretch/>
        </p:blipFill>
        <p:spPr>
          <a:xfrm>
            <a:off x="6700827" y="645124"/>
            <a:ext cx="4842716" cy="5585332"/>
          </a:xfrm>
          <a:prstGeom prst="rect">
            <a:avLst/>
          </a:prstGeom>
        </p:spPr>
      </p:pic>
      <p:sp>
        <p:nvSpPr>
          <p:cNvPr id="22" name="Rectangle 21">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062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659134" y="571499"/>
            <a:ext cx="5452720" cy="5658975"/>
          </a:xfrm>
        </p:spPr>
        <p:txBody>
          <a:bodyPr anchor="ctr">
            <a:normAutofit fontScale="92500" lnSpcReduction="20000"/>
          </a:bodyPr>
          <a:lstStyle/>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Grupa B</a:t>
            </a:r>
          </a:p>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Osoby niepełnosprawne od dzieciństwa/od urodzenia, które nie mają kwalifikacji zawodowych albo dotychczasowe kwalifikacje nie umożliwiają im pracy w tym zawodzie.</a:t>
            </a:r>
          </a:p>
          <a:p>
            <a:pPr>
              <a:lnSpc>
                <a:spcPct val="90000"/>
              </a:lnSpc>
              <a:spcBef>
                <a:spcPts val="600"/>
              </a:spcBef>
            </a:pPr>
            <a:endParaRPr lang="pl-PL" sz="1100" b="1" dirty="0">
              <a:solidFill>
                <a:schemeClr val="bg1"/>
              </a:solidFill>
              <a:latin typeface="Calibri" panose="020F0502020204030204" pitchFamily="34" charset="0"/>
              <a:cs typeface="Calibri" panose="020F0502020204030204" pitchFamily="34" charset="0"/>
            </a:endParaRP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22-letni chłopiec,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niepełnosprawny od dzieciństwa (mózgowe porażenie dziecięce) pomimo swoich ograniczeń zdrowotnych ukończył liceum ogólnokształcące, niestety nie udało mu się zdać matury. Nie potrafi odnaleźć swojej drogi życiowej, całe dni spędza przy komputerze grając w gry. Postanowiono wykorzystać jego zamiłowanie i zdolności komputerowe i wybrano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programowania CNC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Absolwentka </a:t>
            </a:r>
            <a:r>
              <a:rPr lang="pl-PL" sz="1900" dirty="0">
                <a:solidFill>
                  <a:schemeClr val="bg1"/>
                </a:solidFill>
                <a:latin typeface="Calibri" panose="020F0502020204030204" pitchFamily="34" charset="0"/>
                <a:ea typeface="Calibri" panose="020F0502020204030204" pitchFamily="34" charset="0"/>
                <a:cs typeface="Calibri" panose="020F0502020204030204" pitchFamily="34" charset="0"/>
              </a:rPr>
              <a:t>szkoły gastronomicznej w trakcie nauki </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spadła z konia i doznała wielu urazów. Po  rocznej rehabilitacji odzyskała sprawność górnej połowy ciała ale porusza się na wózku. Mimo to zdecydowała się skończyć szkołę. Ma wykształcenie zawodowe, ale nie może ze względu na stan zdrowia pracować w wyuczonym zawodzie. Wybrano dla niej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obsługa sklepu internetowego</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marzy aby mogła pracować w sklepie sprzedającym artykuły dla kucharzy.</a:t>
            </a:r>
          </a:p>
          <a:p>
            <a:pPr>
              <a:lnSpc>
                <a:spcPct val="90000"/>
              </a:lnSpc>
            </a:pPr>
            <a:endParaRPr lang="en-US" sz="1100" dirty="0">
              <a:solidFill>
                <a:schemeClr val="bg1"/>
              </a:solidFill>
            </a:endParaRPr>
          </a:p>
        </p:txBody>
      </p:sp>
      <p:sp>
        <p:nvSpPr>
          <p:cNvPr id="30" name="Rectangle 29">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Obraz 2" descr="Obraz zawierający drzewo, zewnętrzne, naczynie&#10;&#10;Opis wygenerowany automatycznie">
            <a:extLst>
              <a:ext uri="{FF2B5EF4-FFF2-40B4-BE49-F238E27FC236}">
                <a16:creationId xmlns:a16="http://schemas.microsoft.com/office/drawing/2014/main" id="{8B302707-06D9-40DE-A47D-AB4EC8054BBC}"/>
              </a:ext>
            </a:extLst>
          </p:cNvPr>
          <p:cNvPicPr>
            <a:picLocks noChangeAspect="1"/>
          </p:cNvPicPr>
          <p:nvPr/>
        </p:nvPicPr>
        <p:blipFill rotWithShape="1">
          <a:blip r:embed="rId3"/>
          <a:srcRect l="24762" t="20030" r="9792" b="11865"/>
          <a:stretch/>
        </p:blipFill>
        <p:spPr>
          <a:xfrm rot="5400000">
            <a:off x="6323065" y="1213858"/>
            <a:ext cx="5852160" cy="4567442"/>
          </a:xfrm>
          <a:prstGeom prst="rect">
            <a:avLst/>
          </a:prstGeom>
        </p:spPr>
      </p:pic>
    </p:spTree>
    <p:extLst>
      <p:ext uri="{BB962C8B-B14F-4D97-AF65-F5344CB8AC3E}">
        <p14:creationId xmlns:p14="http://schemas.microsoft.com/office/powerpoint/2010/main" val="54377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wewnątrz, osoba, stół, okno&#10;&#10;Opis wygenerowany automatycznie">
            <a:extLst>
              <a:ext uri="{FF2B5EF4-FFF2-40B4-BE49-F238E27FC236}">
                <a16:creationId xmlns:a16="http://schemas.microsoft.com/office/drawing/2014/main" id="{2AC5A8F8-FF3D-49FE-850E-D5CFCFCF9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920" b="5883"/>
          <a:stretch/>
        </p:blipFill>
        <p:spPr>
          <a:xfrm>
            <a:off x="1111710" y="2404890"/>
            <a:ext cx="4268672" cy="4211083"/>
          </a:xfrm>
          <a:prstGeom prst="roundRect">
            <a:avLst>
              <a:gd name="adj" fmla="val 1858"/>
            </a:avLst>
          </a:prstGeom>
          <a:effectLst>
            <a:outerShdw blurRad="50800" dist="50800" dir="5400000" algn="tl" rotWithShape="0">
              <a:srgbClr val="000000">
                <a:alpha val="43000"/>
              </a:srgbClr>
            </a:outerShdw>
          </a:effectLst>
        </p:spPr>
      </p:pic>
      <p:sp>
        <p:nvSpPr>
          <p:cNvPr id="8" name="Content Placeholder 7">
            <a:extLst>
              <a:ext uri="{FF2B5EF4-FFF2-40B4-BE49-F238E27FC236}">
                <a16:creationId xmlns:a16="http://schemas.microsoft.com/office/drawing/2014/main" id="{29DF83EC-431D-4945-94F2-F89B29DD6C27}"/>
              </a:ext>
            </a:extLst>
          </p:cNvPr>
          <p:cNvSpPr>
            <a:spLocks noGrp="1"/>
          </p:cNvSpPr>
          <p:nvPr>
            <p:ph idx="1"/>
          </p:nvPr>
        </p:nvSpPr>
        <p:spPr>
          <a:xfrm>
            <a:off x="5685184" y="2603500"/>
            <a:ext cx="6029738" cy="3923196"/>
          </a:xfrm>
        </p:spPr>
        <p:txBody>
          <a:bodyPr anchor="ctr">
            <a:normAutofit/>
          </a:bodyPr>
          <a:lstStyle/>
          <a:p>
            <a:pPr>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urodziła się z dziecięcym porażeniem mózgowym. Rodzina przeznaczyła wiele energii i funduszy aby mogła jak najlepiej funkcjonować w przyszłości. Dzięki tej pracy Paulina skończyła studia na kierunku administracja. Jednak wszystkie próby podjęcia zatrudnienia kończyły się niepowodzeniem. </a:t>
            </a:r>
          </a:p>
          <a:p>
            <a:pPr>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chce pracować wśród ludzi ale z drugiej strony potrzebuje zaufanego zespołu, który będzie znał i akceptował jej ułomności, a także i zalety. Zaproponowano jej kurs kadrowo-płacowy z obsługą programów komputerowych.</a:t>
            </a:r>
          </a:p>
          <a:p>
            <a:pPr marL="0" indent="0">
              <a:lnSpc>
                <a:spcPct val="90000"/>
              </a:lnSpc>
              <a:buFont typeface="Arial" charset="0"/>
              <a:buNone/>
            </a:pPr>
            <a:endParaRPr lang="pl-PL" sz="1400" dirty="0">
              <a:latin typeface="Calibri" panose="020F0502020204030204" pitchFamily="34" charset="0"/>
              <a:cs typeface="Calibri" panose="020F0502020204030204" pitchFamily="34" charset="0"/>
            </a:endParaRPr>
          </a:p>
          <a:p>
            <a:pPr>
              <a:lnSpc>
                <a:spcPct val="90000"/>
              </a:lnSpc>
            </a:pPr>
            <a:endParaRPr lang="en-US" sz="1400" dirty="0"/>
          </a:p>
        </p:txBody>
      </p:sp>
      <p:sp>
        <p:nvSpPr>
          <p:cNvPr id="2" name="pole tekstowe 1">
            <a:extLst>
              <a:ext uri="{FF2B5EF4-FFF2-40B4-BE49-F238E27FC236}">
                <a16:creationId xmlns:a16="http://schemas.microsoft.com/office/drawing/2014/main" id="{A8B3DD04-9479-435A-9167-9AC4FAA1C3EE}"/>
              </a:ext>
            </a:extLst>
          </p:cNvPr>
          <p:cNvSpPr txBox="1"/>
          <p:nvPr/>
        </p:nvSpPr>
        <p:spPr>
          <a:xfrm>
            <a:off x="2789583" y="755374"/>
            <a:ext cx="6725478" cy="1089529"/>
          </a:xfrm>
          <a:prstGeom prst="rect">
            <a:avLst/>
          </a:prstGeom>
          <a:noFill/>
        </p:spPr>
        <p:txBody>
          <a:bodyPr wrap="square" rtlCol="0">
            <a:spAutoFit/>
          </a:bodyPr>
          <a:lstStyle/>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Paulina, lat 29,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Mózgowe porażenie dziecięce; wykształcenie: wyższe - administracja;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kierunek przekwalifikowania: Kadry – płace z obsługą programu Płatnik i Symfonia</a:t>
            </a:r>
          </a:p>
        </p:txBody>
      </p:sp>
    </p:spTree>
    <p:extLst>
      <p:ext uri="{BB962C8B-B14F-4D97-AF65-F5344CB8AC3E}">
        <p14:creationId xmlns:p14="http://schemas.microsoft.com/office/powerpoint/2010/main" val="306911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Rectangle 28">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pole tekstowe 2">
            <a:extLst>
              <a:ext uri="{FF2B5EF4-FFF2-40B4-BE49-F238E27FC236}">
                <a16:creationId xmlns:a16="http://schemas.microsoft.com/office/drawing/2014/main" id="{5561749F-3771-43DF-B1CF-0FFD267D0252}"/>
              </a:ext>
            </a:extLst>
          </p:cNvPr>
          <p:cNvSpPr txBox="1"/>
          <p:nvPr/>
        </p:nvSpPr>
        <p:spPr>
          <a:xfrm>
            <a:off x="1154955" y="973667"/>
            <a:ext cx="2942210" cy="4833745"/>
          </a:xfrm>
          <a:prstGeom prst="rect">
            <a:avLst/>
          </a:prstGeom>
        </p:spPr>
        <p:txBody>
          <a:bodyPr vert="horz" lIns="91440" tIns="45720" rIns="91440" bIns="45720" rtlCol="0" anchor="ctr">
            <a:normAutofit/>
          </a:bodyPr>
          <a:lstStyle/>
          <a:p>
            <a:pPr>
              <a:spcBef>
                <a:spcPct val="0"/>
              </a:spcBef>
              <a:spcAft>
                <a:spcPts val="600"/>
              </a:spcAft>
            </a:pPr>
            <a:r>
              <a:rPr lang="en-US" sz="3600">
                <a:solidFill>
                  <a:srgbClr val="EBEBEB"/>
                </a:solidFill>
                <a:latin typeface="+mj-lt"/>
                <a:ea typeface="+mj-ea"/>
                <a:cs typeface="+mj-cs"/>
              </a:rPr>
              <a:t>Proszę o zwrócenie szczególnej uwagi </a:t>
            </a:r>
            <a:br>
              <a:rPr lang="en-US" sz="3600">
                <a:solidFill>
                  <a:srgbClr val="EBEBEB"/>
                </a:solidFill>
                <a:latin typeface="+mj-lt"/>
                <a:ea typeface="+mj-ea"/>
                <a:cs typeface="+mj-cs"/>
              </a:rPr>
            </a:br>
            <a:r>
              <a:rPr lang="en-US" sz="3600">
                <a:solidFill>
                  <a:srgbClr val="EBEBEB"/>
                </a:solidFill>
                <a:latin typeface="+mj-lt"/>
                <a:ea typeface="+mj-ea"/>
                <a:cs typeface="+mj-cs"/>
              </a:rPr>
              <a:t>na osoby:</a:t>
            </a:r>
          </a:p>
        </p:txBody>
      </p:sp>
      <p:sp>
        <p:nvSpPr>
          <p:cNvPr id="35" name="Rectangle 34">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7">
            <a:extLst>
              <a:ext uri="{FF2B5EF4-FFF2-40B4-BE49-F238E27FC236}">
                <a16:creationId xmlns:a16="http://schemas.microsoft.com/office/drawing/2014/main" id="{8BF3A386-517E-4FBF-9B0E-A966B2F43F5E}"/>
              </a:ext>
            </a:extLst>
          </p:cNvPr>
          <p:cNvGraphicFramePr>
            <a:graphicFrameLocks noGrp="1"/>
          </p:cNvGraphicFramePr>
          <p:nvPr>
            <p:ph idx="1"/>
            <p:extLst>
              <p:ext uri="{D42A27DB-BD31-4B8C-83A1-F6EECF244321}">
                <p14:modId xmlns:p14="http://schemas.microsoft.com/office/powerpoint/2010/main" val="82394833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27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200" b="1" dirty="0">
              <a:solidFill>
                <a:schemeClr val="bg2"/>
              </a:solidFill>
              <a:latin typeface="Calibri" panose="020F0502020204030204" pitchFamily="34" charset="0"/>
              <a:ea typeface="+mj-ea"/>
              <a:cs typeface="Calibri" panose="020F0502020204030204" pitchFamily="34" charset="0"/>
            </a:endParaRPr>
          </a:p>
        </p:txBody>
      </p:sp>
      <p:sp>
        <p:nvSpPr>
          <p:cNvPr id="18" name="Objaśnienie: strzałka w prawo 17">
            <a:extLst>
              <a:ext uri="{FF2B5EF4-FFF2-40B4-BE49-F238E27FC236}">
                <a16:creationId xmlns:a16="http://schemas.microsoft.com/office/drawing/2014/main"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id="{1DF6213F-63A4-47E7-A659-ADEE9C612AB7}"/>
              </a:ext>
            </a:extLst>
          </p:cNvPr>
          <p:cNvSpPr txBox="1"/>
          <p:nvPr/>
        </p:nvSpPr>
        <p:spPr>
          <a:xfrm>
            <a:off x="942750" y="2195495"/>
            <a:ext cx="2356891" cy="1569660"/>
          </a:xfrm>
          <a:prstGeom prst="rect">
            <a:avLst/>
          </a:prstGeom>
          <a:noFill/>
        </p:spPr>
        <p:txBody>
          <a:bodyPr wrap="square">
            <a:spAutoFit/>
          </a:bodyPr>
          <a:lstStyle/>
          <a:p>
            <a:r>
              <a:rPr lang="pl-PL" sz="2400" b="1" dirty="0">
                <a:solidFill>
                  <a:schemeClr val="bg1"/>
                </a:solidFill>
                <a:latin typeface="Calibri" panose="020F0502020204030204" pitchFamily="34" charset="0"/>
                <a:cs typeface="Calibri" panose="020F0502020204030204" pitchFamily="34" charset="0"/>
              </a:rPr>
              <a:t>Nabór prowadzony </a:t>
            </a:r>
            <a:br>
              <a:rPr lang="pl-PL" sz="2400" b="1" dirty="0">
                <a:solidFill>
                  <a:schemeClr val="bg1"/>
                </a:solidFill>
                <a:latin typeface="Calibri" panose="020F0502020204030204" pitchFamily="34" charset="0"/>
                <a:cs typeface="Calibri" panose="020F0502020204030204" pitchFamily="34" charset="0"/>
              </a:rPr>
            </a:br>
            <a:r>
              <a:rPr lang="pl-PL" sz="2400" b="1" dirty="0">
                <a:solidFill>
                  <a:schemeClr val="bg1"/>
                </a:solidFill>
                <a:latin typeface="Calibri" panose="020F0502020204030204" pitchFamily="34" charset="0"/>
                <a:cs typeface="Calibri" panose="020F0502020204030204" pitchFamily="34" charset="0"/>
              </a:rPr>
              <a:t>w trybie ciągłym </a:t>
            </a:r>
            <a:br>
              <a:rPr lang="pl-PL" sz="2400" b="1" dirty="0">
                <a:solidFill>
                  <a:schemeClr val="bg1"/>
                </a:solidFill>
                <a:latin typeface="Calibri" panose="020F0502020204030204" pitchFamily="34" charset="0"/>
                <a:cs typeface="Calibri" panose="020F0502020204030204" pitchFamily="34" charset="0"/>
              </a:rPr>
            </a:br>
            <a:r>
              <a:rPr lang="pl-PL" sz="2400" b="1" dirty="0">
                <a:solidFill>
                  <a:schemeClr val="bg1"/>
                </a:solidFill>
                <a:latin typeface="Calibri" panose="020F0502020204030204" pitchFamily="34" charset="0"/>
                <a:cs typeface="Calibri" panose="020F0502020204030204" pitchFamily="34" charset="0"/>
              </a:rPr>
              <a:t>do marca 2023 r.</a:t>
            </a:r>
            <a:endParaRPr lang="pl-PL" sz="2400" dirty="0">
              <a:solidFill>
                <a:schemeClr val="bg1"/>
              </a:solidFill>
              <a:latin typeface="Calibri" panose="020F0502020204030204" pitchFamily="34" charset="0"/>
              <a:cs typeface="Calibri" panose="020F0502020204030204" pitchFamily="34" charset="0"/>
            </a:endParaRPr>
          </a:p>
        </p:txBody>
      </p:sp>
      <p:sp>
        <p:nvSpPr>
          <p:cNvPr id="12" name="pole tekstowe 11">
            <a:extLst>
              <a:ext uri="{FF2B5EF4-FFF2-40B4-BE49-F238E27FC236}">
                <a16:creationId xmlns:a16="http://schemas.microsoft.com/office/drawing/2014/main" id="{86F98C9F-9ACB-42E8-A9EA-A44F3DF1D0B8}"/>
              </a:ext>
            </a:extLst>
          </p:cNvPr>
          <p:cNvSpPr txBox="1"/>
          <p:nvPr/>
        </p:nvSpPr>
        <p:spPr>
          <a:xfrm>
            <a:off x="3455147" y="889843"/>
            <a:ext cx="7742940" cy="4829014"/>
          </a:xfrm>
          <a:prstGeom prst="rect">
            <a:avLst/>
          </a:prstGeom>
          <a:noFill/>
          <a:ln>
            <a:solidFill>
              <a:schemeClr val="accent1"/>
            </a:solidFill>
          </a:ln>
        </p:spPr>
        <p:txBody>
          <a:bodyPr wrap="square">
            <a:spAutoFit/>
          </a:bodyPr>
          <a:lstStyle/>
          <a:p>
            <a:pPr>
              <a:lnSpc>
                <a:spcPct val="90000"/>
              </a:lnSpc>
            </a:pPr>
            <a:endParaRPr lang="pl-PL" b="1" dirty="0">
              <a:solidFill>
                <a:schemeClr val="bg1"/>
              </a:solidFill>
              <a:latin typeface="Calibri" panose="020F0502020204030204" pitchFamily="34" charset="0"/>
              <a:cs typeface="Calibri" panose="020F0502020204030204" pitchFamily="34" charset="0"/>
            </a:endParaRPr>
          </a:p>
          <a:p>
            <a:pPr>
              <a:lnSpc>
                <a:spcPct val="90000"/>
              </a:lnSpc>
            </a:pPr>
            <a:r>
              <a:rPr lang="pl-PL" b="1" dirty="0">
                <a:solidFill>
                  <a:schemeClr val="bg1"/>
                </a:solidFill>
                <a:latin typeface="Calibri" panose="020F0502020204030204" pitchFamily="34" charset="0"/>
                <a:cs typeface="Calibri" panose="020F0502020204030204" pitchFamily="34" charset="0"/>
              </a:rPr>
              <a:t>Aby zgłosić się do projektu należy:</a:t>
            </a:r>
          </a:p>
          <a:p>
            <a:pPr>
              <a:lnSpc>
                <a:spcPct val="90000"/>
              </a:lnSpc>
            </a:pPr>
            <a:endParaRPr lang="pl-PL" b="1" dirty="0">
              <a:solidFill>
                <a:schemeClr val="bg1"/>
              </a:solidFill>
              <a:latin typeface="Calibri" panose="020F0502020204030204" pitchFamily="34" charset="0"/>
              <a:cs typeface="Calibri" panose="020F0502020204030204" pitchFamily="34" charset="0"/>
            </a:endParaRPr>
          </a:p>
          <a:p>
            <a:pPr marL="715963" lvl="1" indent="-258763">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Wypełnić Formularz zgłoszeniowy oraz wniosek o kompleksową rehabilitację dostępne pod adresem: https://www.pfron.org.pl/pfron/szczegoly/news/zglos-sie-do-projektu-rehabilitacji-kompleksowej-w-2021-roku//</a:t>
            </a:r>
          </a:p>
          <a:p>
            <a:pPr marL="715963" lvl="1" indent="-258763">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Przesłać dokumenty zgłoszeniowe na adres: </a:t>
            </a:r>
          </a:p>
          <a:p>
            <a:pPr marL="715963" lvl="2"/>
            <a:r>
              <a:rPr lang="pl-PL" b="1" dirty="0">
                <a:solidFill>
                  <a:schemeClr val="bg1"/>
                </a:solidFill>
                <a:latin typeface="Calibri" panose="020F0502020204030204" pitchFamily="34" charset="0"/>
                <a:cs typeface="Calibri" panose="020F0502020204030204" pitchFamily="34" charset="0"/>
              </a:rPr>
              <a:t>Państwowy Fundusz Rehabilitacji Osób Niepełnosprawnych</a:t>
            </a:r>
          </a:p>
          <a:p>
            <a:pPr marL="715963" lvl="2"/>
            <a:r>
              <a:rPr lang="pl-PL" b="1" dirty="0">
                <a:solidFill>
                  <a:schemeClr val="bg1"/>
                </a:solidFill>
                <a:latin typeface="Calibri" panose="020F0502020204030204" pitchFamily="34" charset="0"/>
                <a:cs typeface="Calibri" panose="020F0502020204030204" pitchFamily="34" charset="0"/>
              </a:rPr>
              <a:t>ul. Jana Pawła II 13, 00-828 Warszawa, </a:t>
            </a:r>
          </a:p>
          <a:p>
            <a:pPr marL="715963" lvl="2"/>
            <a:r>
              <a:rPr lang="pl-PL" b="1" dirty="0">
                <a:solidFill>
                  <a:schemeClr val="bg1"/>
                </a:solidFill>
                <a:latin typeface="Calibri" panose="020F0502020204030204" pitchFamily="34" charset="0"/>
                <a:cs typeface="Calibri" panose="020F0502020204030204" pitchFamily="34" charset="0"/>
              </a:rPr>
              <a:t>z dopiskiem „kompleksowa rehabilitacja”</a:t>
            </a:r>
          </a:p>
          <a:p>
            <a:pPr marL="285750" indent="-285750">
              <a:lnSpc>
                <a:spcPct val="90000"/>
              </a:lnSpc>
              <a:buFont typeface="Wingdings" panose="05000000000000000000" pitchFamily="2" charset="2"/>
              <a:buChar char="Ø"/>
            </a:pPr>
            <a:endParaRPr lang="pl-PL" b="1" dirty="0">
              <a:solidFill>
                <a:schemeClr val="bg1"/>
              </a:solidFill>
              <a:latin typeface="Calibri" panose="020F0502020204030204" pitchFamily="34" charset="0"/>
              <a:cs typeface="Calibri" panose="020F0502020204030204" pitchFamily="34" charset="0"/>
            </a:endParaRPr>
          </a:p>
          <a:p>
            <a:pPr>
              <a:lnSpc>
                <a:spcPct val="90000"/>
              </a:lnSpc>
            </a:pPr>
            <a:r>
              <a:rPr lang="pl-PL" b="1" dirty="0">
                <a:solidFill>
                  <a:schemeClr val="bg1"/>
                </a:solidFill>
                <a:latin typeface="Calibri" panose="020F0502020204030204" pitchFamily="34" charset="0"/>
                <a:cs typeface="Calibri" panose="020F0502020204030204" pitchFamily="34" charset="0"/>
              </a:rPr>
              <a:t>Informacje o Projekcie można uzyskać:</a:t>
            </a:r>
          </a:p>
          <a:p>
            <a:pPr marL="285750" indent="-285750">
              <a:lnSpc>
                <a:spcPct val="90000"/>
              </a:lnSpc>
              <a:buFont typeface="Wingdings" panose="05000000000000000000" pitchFamily="2" charset="2"/>
              <a:buChar char="Ø"/>
            </a:pPr>
            <a:r>
              <a:rPr lang="pl-PL" sz="2000" b="1" dirty="0">
                <a:solidFill>
                  <a:schemeClr val="bg1"/>
                </a:solidFill>
                <a:latin typeface="Calibri" panose="020F0502020204030204" pitchFamily="34" charset="0"/>
                <a:cs typeface="Calibri" panose="020F0502020204030204" pitchFamily="34" charset="0"/>
              </a:rPr>
              <a:t>Infolinia ogólnopolska </a:t>
            </a:r>
            <a:r>
              <a:rPr lang="pl-PL" sz="2000" dirty="0">
                <a:solidFill>
                  <a:schemeClr val="bg1"/>
                </a:solidFill>
                <a:latin typeface="Calibri" panose="020F0502020204030204" pitchFamily="34" charset="0"/>
                <a:cs typeface="Calibri" panose="020F0502020204030204" pitchFamily="34" charset="0"/>
              </a:rPr>
              <a:t>– 22 50 55 600, 532 083 063</a:t>
            </a:r>
          </a:p>
          <a:p>
            <a:pPr marL="285750" indent="-285750">
              <a:lnSpc>
                <a:spcPct val="90000"/>
              </a:lnSpc>
              <a:buFont typeface="Wingdings" panose="05000000000000000000" pitchFamily="2" charset="2"/>
              <a:buChar char="Ø"/>
            </a:pPr>
            <a:r>
              <a:rPr lang="pl-PL" sz="2000" b="1" dirty="0">
                <a:solidFill>
                  <a:schemeClr val="bg1"/>
                </a:solidFill>
                <a:latin typeface="Calibri" panose="020F0502020204030204" pitchFamily="34" charset="0"/>
                <a:cs typeface="Calibri" panose="020F0502020204030204" pitchFamily="34" charset="0"/>
              </a:rPr>
              <a:t>E-mail</a:t>
            </a:r>
            <a:r>
              <a:rPr lang="pl-PL" sz="2000" dirty="0">
                <a:solidFill>
                  <a:schemeClr val="bg1"/>
                </a:solidFill>
                <a:latin typeface="Calibri" panose="020F0502020204030204" pitchFamily="34" charset="0"/>
                <a:cs typeface="Calibri" panose="020F0502020204030204" pitchFamily="34" charset="0"/>
              </a:rPr>
              <a:t>: </a:t>
            </a:r>
            <a:r>
              <a:rPr lang="pl-PL" sz="2000" dirty="0">
                <a:solidFill>
                  <a:schemeClr val="bg1"/>
                </a:solidFill>
                <a:latin typeface="Calibri" panose="020F0502020204030204" pitchFamily="34" charset="0"/>
                <a:cs typeface="Calibri" panose="020F0502020204030204" pitchFamily="34" charset="0"/>
                <a:hlinkClick r:id="rId2"/>
              </a:rPr>
              <a:t>ork@pfron.org.pl</a:t>
            </a:r>
            <a:endParaRPr lang="pl-PL" sz="2000" dirty="0">
              <a:solidFill>
                <a:schemeClr val="bg1"/>
              </a:solidFill>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Ø"/>
            </a:pPr>
            <a:endParaRPr lang="pl-PL" sz="2000" dirty="0">
              <a:solidFill>
                <a:schemeClr val="bg1"/>
              </a:solidFill>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Ø"/>
            </a:pPr>
            <a:r>
              <a:rPr lang="pl-PL" sz="2000" b="1" dirty="0">
                <a:solidFill>
                  <a:schemeClr val="bg1"/>
                </a:solidFill>
                <a:latin typeface="Calibri" panose="020F0502020204030204" pitchFamily="34" charset="0"/>
                <a:cs typeface="Calibri" panose="020F0502020204030204" pitchFamily="34" charset="0"/>
              </a:rPr>
              <a:t>Oddział Łódzki PFRON: Anna Ciupa</a:t>
            </a:r>
          </a:p>
          <a:p>
            <a:pPr marL="285750" indent="-285750">
              <a:lnSpc>
                <a:spcPct val="90000"/>
              </a:lnSpc>
              <a:buFont typeface="Wingdings" panose="05000000000000000000" pitchFamily="2" charset="2"/>
              <a:buChar char="Ø"/>
            </a:pPr>
            <a:r>
              <a:rPr lang="pl-PL" sz="2000" b="1" dirty="0">
                <a:solidFill>
                  <a:schemeClr val="bg1"/>
                </a:solidFill>
                <a:latin typeface="Calibri" panose="020F0502020204030204" pitchFamily="34" charset="0"/>
                <a:ea typeface="Calibri" panose="020F0502020204030204" pitchFamily="34" charset="0"/>
                <a:cs typeface="Calibri" panose="020F0502020204030204" pitchFamily="34" charset="0"/>
              </a:rPr>
              <a:t>tel. </a:t>
            </a:r>
            <a:r>
              <a:rPr lang="pl-PL" sz="2000" b="1" dirty="0">
                <a:solidFill>
                  <a:schemeClr val="bg1"/>
                </a:solidFill>
                <a:latin typeface="Calibri" panose="020F0502020204030204" pitchFamily="34" charset="0"/>
                <a:cs typeface="Calibri" panose="020F0502020204030204" pitchFamily="34" charset="0"/>
              </a:rPr>
              <a:t>42 205 01 20,   E-mail: Anna_Ciupa@pfron.org.pl</a:t>
            </a:r>
          </a:p>
        </p:txBody>
      </p:sp>
    </p:spTree>
    <p:extLst>
      <p:ext uri="{BB962C8B-B14F-4D97-AF65-F5344CB8AC3E}">
        <p14:creationId xmlns:p14="http://schemas.microsoft.com/office/powerpoint/2010/main" val="45657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05717B4B-A5EB-4CCD-99DA-492871E95458}"/>
              </a:ext>
            </a:extLst>
          </p:cNvPr>
          <p:cNvSpPr>
            <a:spLocks noGrp="1"/>
          </p:cNvSpPr>
          <p:nvPr>
            <p:ph type="title"/>
          </p:nvPr>
        </p:nvSpPr>
        <p:spPr>
          <a:xfrm>
            <a:off x="836247" y="1085549"/>
            <a:ext cx="3430947" cy="4686903"/>
          </a:xfrm>
        </p:spPr>
        <p:txBody>
          <a:bodyPr anchor="ctr">
            <a:normAutofit/>
          </a:bodyPr>
          <a:lstStyle/>
          <a:p>
            <a:pPr marL="0" lvl="0" indent="0" algn="r" defTabSz="800100">
              <a:lnSpc>
                <a:spcPct val="90000"/>
              </a:lnSpc>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Projekt koncepcyjny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 cel </a:t>
            </a:r>
            <a:endParaRPr lang="pl-PL" sz="2800" dirty="0">
              <a:solidFill>
                <a:schemeClr val="tx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id="{AC86E308-3977-45A0-8348-15839DFC3FAB}"/>
              </a:ext>
            </a:extLst>
          </p:cNvPr>
          <p:cNvSpPr>
            <a:spLocks noGrp="1"/>
          </p:cNvSpPr>
          <p:nvPr>
            <p:ph idx="1"/>
          </p:nvPr>
        </p:nvSpPr>
        <p:spPr>
          <a:xfrm>
            <a:off x="5041405" y="1187734"/>
            <a:ext cx="5675086" cy="4686903"/>
          </a:xfrm>
        </p:spPr>
        <p:txBody>
          <a:bodyPr anchor="ctr">
            <a:normAutofit/>
          </a:bodyPr>
          <a:lstStyle/>
          <a:p>
            <a:pPr>
              <a:spcBef>
                <a:spcPts val="1800"/>
              </a:spcBef>
            </a:pPr>
            <a:r>
              <a:rPr lang="pl-PL" sz="2000" b="1" dirty="0">
                <a:latin typeface="Calibri" panose="020F0502020204030204" pitchFamily="34" charset="0"/>
                <a:cs typeface="Calibri" panose="020F0502020204030204" pitchFamily="34" charset="0"/>
              </a:rPr>
              <a:t>Przetestowanie na grupie 600 osób w 4 ośrodkach pilotażowych nowego rozwiązania – modelu kompleksowej rehabilitacji</a:t>
            </a:r>
          </a:p>
          <a:p>
            <a:pPr>
              <a:spcBef>
                <a:spcPts val="1800"/>
              </a:spcBef>
            </a:pPr>
            <a:r>
              <a:rPr lang="pl-PL" sz="2000" b="1" dirty="0">
                <a:latin typeface="Calibri" panose="020F0502020204030204" pitchFamily="34" charset="0"/>
                <a:cs typeface="Calibri" panose="020F0502020204030204" pitchFamily="34" charset="0"/>
              </a:rPr>
              <a:t>Wykazanie efektywności zatrudnieniowej nowego rozwiązania – cel 60 % efektywności zatrudnienia</a:t>
            </a:r>
          </a:p>
          <a:p>
            <a:pPr>
              <a:spcBef>
                <a:spcPts val="1800"/>
              </a:spcBef>
            </a:pPr>
            <a:r>
              <a:rPr lang="pl-PL" sz="2000" b="1" dirty="0">
                <a:latin typeface="Calibri" panose="020F0502020204030204" pitchFamily="34" charset="0"/>
                <a:cs typeface="Calibri" panose="020F0502020204030204" pitchFamily="34" charset="0"/>
              </a:rPr>
              <a:t>Opracowanie rekomendacji do systemowego wdrożenia modelu kompleksowej rehabilitacji; </a:t>
            </a:r>
          </a:p>
          <a:p>
            <a:pPr>
              <a:spcBef>
                <a:spcPts val="1800"/>
              </a:spcBef>
            </a:pPr>
            <a:r>
              <a:rPr lang="pl-PL" sz="2000" b="1" dirty="0">
                <a:latin typeface="Calibri" panose="020F0502020204030204" pitchFamily="34" charset="0"/>
                <a:cs typeface="Calibri" panose="020F0502020204030204" pitchFamily="34" charset="0"/>
              </a:rPr>
              <a:t>Opracowanie  projektu zmian w ustawodawstwie, które zostaną przekazane odpowiednim instytucjom systemu zabezpieczenia społecznego.</a:t>
            </a:r>
          </a:p>
        </p:txBody>
      </p:sp>
      <p:sp>
        <p:nvSpPr>
          <p:cNvPr id="20"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38752304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id="{05717B4B-A5EB-4CCD-99DA-492871E95458}"/>
              </a:ext>
            </a:extLst>
          </p:cNvPr>
          <p:cNvSpPr>
            <a:spLocks noGrp="1"/>
          </p:cNvSpPr>
          <p:nvPr>
            <p:ph type="title"/>
          </p:nvPr>
        </p:nvSpPr>
        <p:spPr>
          <a:xfrm>
            <a:off x="836247" y="1085549"/>
            <a:ext cx="3636362" cy="4686903"/>
          </a:xfrm>
        </p:spPr>
        <p:txBody>
          <a:bodyPr anchor="ctr">
            <a:normAutofit/>
          </a:bodyPr>
          <a:lstStyle/>
          <a:p>
            <a:pPr marL="0" lvl="0" indent="0" algn="r" defTabSz="800100">
              <a:lnSpc>
                <a:spcPct val="90000"/>
              </a:lnSpc>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Model kompleksowej rehabilitacji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 program  przekwalifikowania zawodowego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zapewniający uzyskanie nowych kwalifikacji zawodowych</a:t>
            </a:r>
            <a:br>
              <a:rPr lang="pl-PL" sz="2800" b="1" kern="1200" dirty="0">
                <a:solidFill>
                  <a:schemeClr val="tx1"/>
                </a:solidFill>
                <a:latin typeface="Calibri" panose="020F0502020204030204" pitchFamily="34" charset="0"/>
                <a:cs typeface="Calibri" panose="020F0502020204030204" pitchFamily="34" charset="0"/>
              </a:rPr>
            </a:br>
            <a:endParaRPr lang="pl-PL" sz="2800" dirty="0">
              <a:solidFill>
                <a:schemeClr val="tx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id="{AC86E308-3977-45A0-8348-15839DFC3FAB}"/>
              </a:ext>
            </a:extLst>
          </p:cNvPr>
          <p:cNvSpPr>
            <a:spLocks noGrp="1"/>
          </p:cNvSpPr>
          <p:nvPr>
            <p:ph idx="1"/>
          </p:nvPr>
        </p:nvSpPr>
        <p:spPr>
          <a:xfrm>
            <a:off x="5041399" y="1085549"/>
            <a:ext cx="5579707" cy="4686903"/>
          </a:xfrm>
        </p:spPr>
        <p:txBody>
          <a:bodyPr anchor="ctr">
            <a:normAutofit/>
          </a:bodyPr>
          <a:lstStyle/>
          <a:p>
            <a:pPr marL="558800" indent="-285750" defTabSz="800100">
              <a:spcBef>
                <a:spcPct val="0"/>
              </a:spcBef>
              <a:spcAft>
                <a:spcPct val="35000"/>
              </a:spcAft>
              <a:buFont typeface="Wingdings" panose="05000000000000000000" pitchFamily="2" charset="2"/>
              <a:buChar char="v"/>
            </a:pPr>
            <a:r>
              <a:rPr lang="pl-PL" b="1" kern="1200" dirty="0">
                <a:solidFill>
                  <a:schemeClr val="tx1"/>
                </a:solidFill>
                <a:latin typeface="Calibri" panose="020F0502020204030204" pitchFamily="34" charset="0"/>
                <a:cs typeface="Calibri" panose="020F0502020204030204" pitchFamily="34" charset="0"/>
              </a:rPr>
              <a:t>A.  zapewnienie możliwości przekwalifikowania zawodowego  dla osób niepełnosprawnych, które wskutek doznanego urazu lub choroby w różnych okresach życia straciły zdolność do pracy w dotychczasowym zawodzie. </a:t>
            </a:r>
          </a:p>
          <a:p>
            <a:pPr marL="630238" lvl="0" indent="-357188" defTabSz="800100">
              <a:spcBef>
                <a:spcPct val="0"/>
              </a:spcBef>
              <a:spcAft>
                <a:spcPct val="35000"/>
              </a:spcAft>
              <a:buFont typeface="Wingdings" panose="05000000000000000000" pitchFamily="2" charset="2"/>
              <a:buChar char="v"/>
              <a:tabLst/>
            </a:pPr>
            <a:endParaRPr lang="pl-PL" b="1" kern="1200" dirty="0">
              <a:solidFill>
                <a:schemeClr val="tx1"/>
              </a:solidFill>
            </a:endParaRPr>
          </a:p>
          <a:p>
            <a:pPr marL="630238" lvl="0" indent="-357188" defTabSz="800100">
              <a:spcBef>
                <a:spcPct val="0"/>
              </a:spcBef>
              <a:spcAft>
                <a:spcPct val="35000"/>
              </a:spcAft>
              <a:buFont typeface="Wingdings" panose="05000000000000000000" pitchFamily="2" charset="2"/>
              <a:buChar char="v"/>
            </a:pPr>
            <a:r>
              <a:rPr lang="pl-PL" b="1" dirty="0">
                <a:solidFill>
                  <a:schemeClr val="tx1"/>
                </a:solidFill>
                <a:latin typeface="Calibri" panose="020F0502020204030204" pitchFamily="34" charset="0"/>
                <a:cs typeface="Calibri" panose="020F0502020204030204" pitchFamily="34" charset="0"/>
              </a:rPr>
              <a:t>B.   </a:t>
            </a:r>
            <a:r>
              <a:rPr lang="pl-PL" b="1" kern="1200" dirty="0">
                <a:solidFill>
                  <a:schemeClr val="tx1"/>
                </a:solidFill>
                <a:latin typeface="Calibri" panose="020F0502020204030204" pitchFamily="34" charset="0"/>
                <a:cs typeface="Calibri" panose="020F0502020204030204" pitchFamily="34" charset="0"/>
              </a:rPr>
              <a:t>zapewnienie  możliwości uzyskania nowych kwalifikacji zawodowych, dla osób niesprawnością wrodzoną lub nabytą w okresie rozwojowym, </a:t>
            </a:r>
            <a:br>
              <a:rPr lang="pl-PL" b="1" kern="1200" dirty="0">
                <a:solidFill>
                  <a:schemeClr val="tx1"/>
                </a:solidFill>
                <a:latin typeface="Calibri" panose="020F0502020204030204" pitchFamily="34" charset="0"/>
                <a:cs typeface="Calibri" panose="020F0502020204030204" pitchFamily="34" charset="0"/>
              </a:rPr>
            </a:br>
            <a:r>
              <a:rPr lang="pl-PL" b="1" kern="1200" dirty="0">
                <a:solidFill>
                  <a:schemeClr val="tx1"/>
                </a:solidFill>
                <a:latin typeface="Calibri" panose="020F0502020204030204" pitchFamily="34" charset="0"/>
                <a:cs typeface="Calibri" panose="020F0502020204030204" pitchFamily="34" charset="0"/>
              </a:rPr>
              <a:t>które nigdy nie funkcjonowały na rynku pracy i nie mają kwalifikacji zawodowych.</a:t>
            </a:r>
            <a:r>
              <a:rPr lang="pl-PL" b="1" u="sng" kern="1200" dirty="0">
                <a:solidFill>
                  <a:schemeClr val="tx1"/>
                </a:solidFill>
                <a:latin typeface="Calibri" panose="020F0502020204030204" pitchFamily="34" charset="0"/>
                <a:cs typeface="Calibri" panose="020F0502020204030204" pitchFamily="34" charset="0"/>
              </a:rPr>
              <a:t> </a:t>
            </a:r>
            <a:endParaRPr lang="pl-PL" b="1" kern="1200" dirty="0">
              <a:solidFill>
                <a:schemeClr val="tx1"/>
              </a:solidFill>
              <a:highlight>
                <a:srgbClr val="000080"/>
              </a:highlight>
              <a:latin typeface="Calibri" panose="020F0502020204030204" pitchFamily="34" charset="0"/>
              <a:cs typeface="Calibri" panose="020F0502020204030204" pitchFamily="34" charset="0"/>
            </a:endParaRPr>
          </a:p>
          <a:p>
            <a:endParaRPr lang="pl-PL" dirty="0">
              <a:solidFill>
                <a:schemeClr val="tx1"/>
              </a:solidFill>
            </a:endParaRPr>
          </a:p>
        </p:txBody>
      </p:sp>
      <p:sp>
        <p:nvSpPr>
          <p:cNvPr id="20"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55332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639098" y="629265"/>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A</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39098" y="1600200"/>
            <a:ext cx="5132439" cy="3811742"/>
          </a:xfrm>
        </p:spPr>
        <p:txBody>
          <a:bodyPr anchor="ctr">
            <a:normAutofit/>
          </a:bodyPr>
          <a:lstStyle/>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po wypadkach z niepełnosprawnością ruchową wykonujące zawody wymagające tej sprawności: pracownicy budowlani, kierowcy, kelnerzy/barmani, sprzedawcy</a:t>
            </a:r>
          </a:p>
          <a:p>
            <a:pPr marL="0" indent="0">
              <a:buNone/>
            </a:pPr>
            <a:endParaRPr lang="pl-PL" b="1" dirty="0">
              <a:solidFill>
                <a:schemeClr val="bg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chorujące przewlekle u których choroba uniemożliwia dotychczasową pracę: cukrzycy, chorzy onkologiczne po amputacjach, choroby neurologiczne ograniczające sprawność</a:t>
            </a:r>
            <a:endParaRPr lang="en-US" b="1" dirty="0">
              <a:solidFill>
                <a:schemeClr val="bg1"/>
              </a:solidFill>
            </a:endParaRPr>
          </a:p>
        </p:txBody>
      </p:sp>
      <p:sp>
        <p:nvSpPr>
          <p:cNvPr id="35" name="Rectangle 34">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4" name="Symbol zastępczy zawartości 3" descr="Obraz zawierający wewnątrz, osoba, sufit, stół&#10;&#10;Opis wygenerowany automatycznie">
            <a:extLst>
              <a:ext uri="{FF2B5EF4-FFF2-40B4-BE49-F238E27FC236}">
                <a16:creationId xmlns:a16="http://schemas.microsoft.com/office/drawing/2014/main" id="{79B11406-585A-49AA-9B5D-559C4B1D30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20" r="15886"/>
          <a:stretch/>
        </p:blipFill>
        <p:spPr>
          <a:xfrm>
            <a:off x="6700827" y="645106"/>
            <a:ext cx="4842716" cy="5585369"/>
          </a:xfrm>
          <a:prstGeom prst="rect">
            <a:avLst/>
          </a:prstGeom>
        </p:spPr>
      </p:pic>
    </p:spTree>
    <p:extLst>
      <p:ext uri="{BB962C8B-B14F-4D97-AF65-F5344CB8AC3E}">
        <p14:creationId xmlns:p14="http://schemas.microsoft.com/office/powerpoint/2010/main" val="353913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6E96C53-1010-48EB-8728-70CB58236E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id="{5EE899E0-D27A-454B-8E91-14A292422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id="{4EDF8A7C-C5E2-42D4-884A-EC7DE68E7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id="{80ADD528-121C-4D05-B77B-54B31D7BA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E7CF2869-5CDD-4AD2-8AC0-4AE179D39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0FD2D0A6-D3D4-4573-AD6B-2B5DBFF0C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id="{39749B2A-2C8D-45C7-A857-30307A089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id="{FEC28B8C-B40C-4618-823B-C6D730FE8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id="{00E5FDE5-7F10-4381-AD71-6C1EDECDAF5A}"/>
              </a:ext>
            </a:extLst>
          </p:cNvPr>
          <p:cNvSpPr>
            <a:spLocks noGrp="1"/>
          </p:cNvSpPr>
          <p:nvPr>
            <p:ph type="title"/>
          </p:nvPr>
        </p:nvSpPr>
        <p:spPr>
          <a:xfrm>
            <a:off x="583356" y="789039"/>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B</a:t>
            </a:r>
            <a:br>
              <a:rPr lang="pl-PL" b="1" dirty="0">
                <a:latin typeface="Calibri" panose="020F0502020204030204" pitchFamily="34" charset="0"/>
                <a:cs typeface="Calibri" panose="020F0502020204030204" pitchFamily="34" charset="0"/>
              </a:rPr>
            </a:b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id="{29BF7120-0CF6-440E-AF28-2B2C9C2A3F77}"/>
              </a:ext>
            </a:extLst>
          </p:cNvPr>
          <p:cNvSpPr>
            <a:spLocks noGrp="1"/>
          </p:cNvSpPr>
          <p:nvPr>
            <p:ph idx="1"/>
          </p:nvPr>
        </p:nvSpPr>
        <p:spPr>
          <a:xfrm>
            <a:off x="624127" y="1440426"/>
            <a:ext cx="5132439" cy="3811742"/>
          </a:xfrm>
        </p:spPr>
        <p:txBody>
          <a:bodyPr anchor="ctr">
            <a:normAutofit/>
          </a:bodyPr>
          <a:lstStyle/>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C</a:t>
            </a:r>
            <a:r>
              <a:rPr lang="pl-PL" b="1" dirty="0">
                <a:solidFill>
                  <a:schemeClr val="bg1"/>
                </a:solidFill>
                <a:effectLst/>
                <a:latin typeface="Calibri" panose="020F0502020204030204" pitchFamily="34" charset="0"/>
                <a:ea typeface="Calibri" panose="020F0502020204030204" pitchFamily="34" charset="0"/>
              </a:rPr>
              <a:t>horzy od urodzenia (mózgowe porażenie dziecięce, choroby genetyczne….) </a:t>
            </a:r>
          </a:p>
          <a:p>
            <a:pPr marL="0" indent="0">
              <a:spcAft>
                <a:spcPts val="0"/>
              </a:spcAft>
              <a:buNone/>
            </a:pPr>
            <a:endParaRPr lang="pl-PL" b="1" dirty="0">
              <a:solidFill>
                <a:schemeClr val="bg1"/>
              </a:solidFill>
              <a:effectLst/>
              <a:latin typeface="Calibri" panose="020F0502020204030204" pitchFamily="34" charset="0"/>
              <a:ea typeface="Calibri" panose="020F0502020204030204" pitchFamily="34" charset="0"/>
            </a:endParaRPr>
          </a:p>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Osoby, które </a:t>
            </a:r>
            <a:r>
              <a:rPr lang="pl-PL" b="1" dirty="0">
                <a:solidFill>
                  <a:schemeClr val="bg1"/>
                </a:solidFill>
                <a:effectLst/>
                <a:latin typeface="Calibri" panose="020F0502020204030204" pitchFamily="34" charset="0"/>
                <a:ea typeface="Calibri" panose="020F0502020204030204" pitchFamily="34" charset="0"/>
              </a:rPr>
              <a:t>zachorowały jako dzieci (choroby onkologiczne i powikłania po ich leczeniu, choroby przewlekłe, wypadki komunikacyjne </a:t>
            </a:r>
            <a:br>
              <a:rPr lang="pl-PL" b="1" dirty="0">
                <a:solidFill>
                  <a:schemeClr val="bg1"/>
                </a:solidFill>
                <a:effectLst/>
                <a:latin typeface="Calibri" panose="020F0502020204030204" pitchFamily="34" charset="0"/>
                <a:ea typeface="Calibri" panose="020F0502020204030204" pitchFamily="34" charset="0"/>
              </a:rPr>
            </a:br>
            <a:r>
              <a:rPr lang="pl-PL" b="1" dirty="0">
                <a:solidFill>
                  <a:schemeClr val="bg1"/>
                </a:solidFill>
                <a:effectLst/>
                <a:latin typeface="Calibri" panose="020F0502020204030204" pitchFamily="34" charset="0"/>
                <a:ea typeface="Calibri" panose="020F0502020204030204" pitchFamily="34" charset="0"/>
              </a:rPr>
              <a:t>lub losowe)</a:t>
            </a:r>
          </a:p>
          <a:p>
            <a:pPr marL="0" indent="0">
              <a:spcAft>
                <a:spcPts val="0"/>
              </a:spcAft>
              <a:buNone/>
            </a:pPr>
            <a:r>
              <a:rPr lang="pl-PL" b="1" dirty="0">
                <a:solidFill>
                  <a:schemeClr val="bg1"/>
                </a:solidFill>
                <a:effectLst/>
                <a:latin typeface="Calibri" panose="020F0502020204030204" pitchFamily="34" charset="0"/>
                <a:ea typeface="Calibri" panose="020F0502020204030204" pitchFamily="34" charset="0"/>
              </a:rPr>
              <a:t> </a:t>
            </a:r>
          </a:p>
        </p:txBody>
      </p:sp>
      <p:sp>
        <p:nvSpPr>
          <p:cNvPr id="35" name="Rectangle 34">
            <a:extLst>
              <a:ext uri="{FF2B5EF4-FFF2-40B4-BE49-F238E27FC236}">
                <a16:creationId xmlns:a16="http://schemas.microsoft.com/office/drawing/2014/main" id="{10CC18C0-9A66-45AE-B534-B8D29AFE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4" name="Obraz 13" descr="Obraz zawierający wewnątrz, osoba, stół, mężczyzna&#10;&#10;Opis wygenerowany automatycznie">
            <a:extLst>
              <a:ext uri="{FF2B5EF4-FFF2-40B4-BE49-F238E27FC236}">
                <a16:creationId xmlns:a16="http://schemas.microsoft.com/office/drawing/2014/main" id="{3A4D65EC-3BDA-48A7-961A-84E39DADEC02}"/>
              </a:ext>
            </a:extLst>
          </p:cNvPr>
          <p:cNvPicPr>
            <a:picLocks noChangeAspect="1"/>
          </p:cNvPicPr>
          <p:nvPr/>
        </p:nvPicPr>
        <p:blipFill rotWithShape="1">
          <a:blip r:embed="rId3">
            <a:extLst>
              <a:ext uri="{28A0092B-C50C-407E-A947-70E740481C1C}">
                <a14:useLocalDpi xmlns:a14="http://schemas.microsoft.com/office/drawing/2010/main" val="0"/>
              </a:ext>
            </a:extLst>
          </a:blip>
          <a:srcRect r="-2" b="13496"/>
          <a:stretch/>
        </p:blipFill>
        <p:spPr>
          <a:xfrm>
            <a:off x="6765928" y="636315"/>
            <a:ext cx="4842716" cy="5585369"/>
          </a:xfrm>
          <a:prstGeom prst="rect">
            <a:avLst/>
          </a:prstGeom>
        </p:spPr>
      </p:pic>
    </p:spTree>
    <p:extLst>
      <p:ext uri="{BB962C8B-B14F-4D97-AF65-F5344CB8AC3E}">
        <p14:creationId xmlns:p14="http://schemas.microsoft.com/office/powerpoint/2010/main" val="405873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chemeClr val="bg2"/>
                </a:solidFill>
                <a:latin typeface="Calibri" panose="020F0502020204030204" pitchFamily="34" charset="0"/>
                <a:ea typeface="+mj-ea"/>
                <a:cs typeface="Calibri" panose="020F0502020204030204" pitchFamily="34" charset="0"/>
              </a:rPr>
              <a:t>Ośrodki rehabilitacji kompleksowej </a:t>
            </a:r>
          </a:p>
        </p:txBody>
      </p:sp>
      <p:pic>
        <p:nvPicPr>
          <p:cNvPr id="13" name="Obraz 12" descr="Obraz zawierający kurort, meble, kilka, kolumnada&#10;&#10;Opis wygenerowany automatycznie">
            <a:extLst>
              <a:ext uri="{FF2B5EF4-FFF2-40B4-BE49-F238E27FC236}">
                <a16:creationId xmlns:a16="http://schemas.microsoft.com/office/drawing/2014/main" id="{2638C489-5F36-4D73-8C0A-E3BE3F0ECFA6}"/>
              </a:ext>
            </a:extLst>
          </p:cNvPr>
          <p:cNvPicPr>
            <a:picLocks noChangeAspect="1"/>
          </p:cNvPicPr>
          <p:nvPr/>
        </p:nvPicPr>
        <p:blipFill rotWithShape="1">
          <a:blip r:embed="rId2"/>
          <a:srcRect r="-1" b="7549"/>
          <a:stretch/>
        </p:blipFill>
        <p:spPr>
          <a:xfrm>
            <a:off x="1683170" y="1027598"/>
            <a:ext cx="8825659" cy="4100059"/>
          </a:xfrm>
          <a:prstGeom prst="rect">
            <a:avLst/>
          </a:prstGeom>
          <a:effectLst>
            <a:outerShdw blurRad="50800" dist="50800" dir="5400000" algn="tl" rotWithShape="0">
              <a:srgbClr val="000000">
                <a:alpha val="43000"/>
              </a:srgbClr>
            </a:outerShdw>
          </a:effectLst>
        </p:spPr>
      </p:pic>
      <p:sp>
        <p:nvSpPr>
          <p:cNvPr id="18" name="Objaśnienie: strzałka w prawo 17">
            <a:extLst>
              <a:ext uri="{FF2B5EF4-FFF2-40B4-BE49-F238E27FC236}">
                <a16:creationId xmlns:a16="http://schemas.microsoft.com/office/drawing/2014/main"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0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aśnienie: strzałka w prawo 17">
            <a:extLst>
              <a:ext uri="{FF2B5EF4-FFF2-40B4-BE49-F238E27FC236}">
                <a16:creationId xmlns:a16="http://schemas.microsoft.com/office/drawing/2014/main"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pic>
        <p:nvPicPr>
          <p:cNvPr id="6" name="Obraz 5" descr="Mapka_1.jpg">
            <a:extLst>
              <a:ext uri="{FF2B5EF4-FFF2-40B4-BE49-F238E27FC236}">
                <a16:creationId xmlns:a16="http://schemas.microsoft.com/office/drawing/2014/main" id="{D35A5F88-C565-4787-9B4D-11BD0C5292E7}"/>
              </a:ext>
            </a:extLst>
          </p:cNvPr>
          <p:cNvPicPr/>
          <p:nvPr/>
        </p:nvPicPr>
        <p:blipFill>
          <a:blip r:embed="rId2" cstate="print"/>
          <a:stretch>
            <a:fillRect/>
          </a:stretch>
        </p:blipFill>
        <p:spPr>
          <a:xfrm>
            <a:off x="772885" y="1268113"/>
            <a:ext cx="5140779" cy="4757130"/>
          </a:xfrm>
          <a:prstGeom prst="rect">
            <a:avLst/>
          </a:prstGeom>
        </p:spPr>
      </p:pic>
      <p:sp>
        <p:nvSpPr>
          <p:cNvPr id="7" name="pole tekstowe 6">
            <a:extLst>
              <a:ext uri="{FF2B5EF4-FFF2-40B4-BE49-F238E27FC236}">
                <a16:creationId xmlns:a16="http://schemas.microsoft.com/office/drawing/2014/main" id="{4F48C853-5919-4CEC-9AC7-B5567259A1B6}"/>
              </a:ext>
            </a:extLst>
          </p:cNvPr>
          <p:cNvSpPr txBox="1"/>
          <p:nvPr/>
        </p:nvSpPr>
        <p:spPr>
          <a:xfrm>
            <a:off x="2017261" y="716641"/>
            <a:ext cx="7581413" cy="461665"/>
          </a:xfrm>
          <a:prstGeom prst="rect">
            <a:avLst/>
          </a:prstGeom>
          <a:noFill/>
        </p:spPr>
        <p:txBody>
          <a:bodyPr wrap="square" rtlCol="0">
            <a:spAutoFit/>
          </a:bodyPr>
          <a:lstStyle/>
          <a:p>
            <a:pPr algn="ctr"/>
            <a:r>
              <a:rPr lang="pl-PL" sz="2400" b="1" dirty="0">
                <a:solidFill>
                  <a:schemeClr val="bg1">
                    <a:lumMod val="95000"/>
                  </a:schemeClr>
                </a:solidFill>
                <a:latin typeface="+mn-lt"/>
              </a:rPr>
              <a:t>Ośrodki rehabilitacji kompleksowej </a:t>
            </a:r>
          </a:p>
        </p:txBody>
      </p:sp>
      <p:sp>
        <p:nvSpPr>
          <p:cNvPr id="9" name="pole tekstowe 8">
            <a:extLst>
              <a:ext uri="{FF2B5EF4-FFF2-40B4-BE49-F238E27FC236}">
                <a16:creationId xmlns:a16="http://schemas.microsoft.com/office/drawing/2014/main" id="{CCE62A5E-A2E5-49EB-AB87-1F30CF27D89B}"/>
              </a:ext>
            </a:extLst>
          </p:cNvPr>
          <p:cNvSpPr txBox="1"/>
          <p:nvPr/>
        </p:nvSpPr>
        <p:spPr>
          <a:xfrm>
            <a:off x="6022521" y="1800018"/>
            <a:ext cx="5505453" cy="3693319"/>
          </a:xfrm>
          <a:prstGeom prst="rect">
            <a:avLst/>
          </a:prstGeom>
          <a:noFill/>
        </p:spPr>
        <p:txBody>
          <a:bodyPr wrap="square">
            <a:spAutoFit/>
          </a:bodyPr>
          <a:lstStyle/>
          <a:p>
            <a:pPr marL="358775" indent="-358775">
              <a:spcBef>
                <a:spcPts val="1800"/>
              </a:spcBef>
              <a:spcAft>
                <a:spcPts val="1800"/>
              </a:spcAft>
              <a:buFont typeface="Wingdings" pitchFamily="2" charset="2"/>
              <a:buChar char="Ø"/>
            </a:pPr>
            <a:r>
              <a:rPr lang="pl-PL" sz="1800" dirty="0">
                <a:solidFill>
                  <a:schemeClr val="bg1"/>
                </a:solidFill>
                <a:latin typeface="Calibri" panose="020F0502020204030204" pitchFamily="34" charset="0"/>
                <a:cs typeface="Calibri" panose="020F0502020204030204" pitchFamily="34" charset="0"/>
              </a:rPr>
              <a:t>Makroregion 1: </a:t>
            </a:r>
            <a:r>
              <a:rPr lang="pl-PL" sz="1800" b="1" dirty="0">
                <a:solidFill>
                  <a:schemeClr val="bg1"/>
                </a:solidFill>
                <a:latin typeface="Calibri" panose="020F0502020204030204" pitchFamily="34" charset="0"/>
                <a:cs typeface="Calibri" panose="020F0502020204030204" pitchFamily="34" charset="0"/>
              </a:rPr>
              <a:t>ORK Wągrowiec</a:t>
            </a:r>
            <a:r>
              <a:rPr lang="pl-PL" sz="1800" dirty="0">
                <a:solidFill>
                  <a:schemeClr val="bg1"/>
                </a:solidFill>
                <a:latin typeface="Calibri" panose="020F0502020204030204" pitchFamily="34" charset="0"/>
                <a:cs typeface="Calibri" panose="020F0502020204030204" pitchFamily="34" charset="0"/>
              </a:rPr>
              <a:t>, </a:t>
            </a:r>
            <a:br>
              <a:rPr lang="pl-PL" sz="1800" dirty="0">
                <a:solidFill>
                  <a:schemeClr val="bg1"/>
                </a:solidFill>
                <a:latin typeface="Calibri" panose="020F0502020204030204" pitchFamily="34" charset="0"/>
                <a:cs typeface="Calibri" panose="020F0502020204030204" pitchFamily="34" charset="0"/>
              </a:rPr>
            </a:br>
            <a:r>
              <a:rPr lang="pl-PL" sz="1800" dirty="0">
                <a:solidFill>
                  <a:schemeClr val="bg1"/>
                </a:solidFill>
                <a:latin typeface="Calibri" panose="020F0502020204030204" pitchFamily="34" charset="0"/>
                <a:cs typeface="Calibri" panose="020F0502020204030204" pitchFamily="34" charset="0"/>
              </a:rPr>
              <a:t>Hotel </a:t>
            </a:r>
            <a:r>
              <a:rPr lang="pl-PL" sz="1800" dirty="0" err="1">
                <a:solidFill>
                  <a:schemeClr val="bg1"/>
                </a:solidFill>
                <a:latin typeface="Calibri" panose="020F0502020204030204" pitchFamily="34" charset="0"/>
                <a:cs typeface="Calibri" panose="020F0502020204030204" pitchFamily="34" charset="0"/>
              </a:rPr>
              <a:t>Wielspin</a:t>
            </a:r>
            <a:r>
              <a:rPr lang="pl-PL" sz="1800" dirty="0">
                <a:solidFill>
                  <a:schemeClr val="bg1"/>
                </a:solidFill>
                <a:latin typeface="Calibri" panose="020F0502020204030204" pitchFamily="34" charset="0"/>
                <a:cs typeface="Calibri" panose="020F0502020204030204" pitchFamily="34" charset="0"/>
              </a:rPr>
              <a:t> ul. Wysoka 8</a:t>
            </a:r>
            <a:endParaRPr lang="pl-PL" sz="1800" b="1" dirty="0">
              <a:solidFill>
                <a:schemeClr val="bg1"/>
              </a:solidFill>
              <a:latin typeface="Calibri" panose="020F0502020204030204" pitchFamily="34" charset="0"/>
              <a:cs typeface="Calibri" panose="020F0502020204030204" pitchFamily="34" charset="0"/>
            </a:endParaRPr>
          </a:p>
          <a:p>
            <a:pPr marL="358775" indent="-358775">
              <a:spcBef>
                <a:spcPts val="1800"/>
              </a:spcBef>
              <a:spcAft>
                <a:spcPts val="1800"/>
              </a:spcAft>
              <a:buFont typeface="Wingdings" pitchFamily="2" charset="2"/>
              <a:buChar char="Ø"/>
            </a:pPr>
            <a:r>
              <a:rPr lang="pl-PL" sz="1800" dirty="0">
                <a:solidFill>
                  <a:schemeClr val="bg1"/>
                </a:solidFill>
                <a:latin typeface="Calibri" panose="020F0502020204030204" pitchFamily="34" charset="0"/>
                <a:cs typeface="Calibri" panose="020F0502020204030204" pitchFamily="34" charset="0"/>
              </a:rPr>
              <a:t>Makroregion 2: </a:t>
            </a:r>
            <a:r>
              <a:rPr lang="pl-PL" sz="1800" b="1" dirty="0">
                <a:solidFill>
                  <a:schemeClr val="bg1"/>
                </a:solidFill>
                <a:latin typeface="Calibri" panose="020F0502020204030204" pitchFamily="34" charset="0"/>
                <a:cs typeface="Calibri" panose="020F0502020204030204" pitchFamily="34" charset="0"/>
              </a:rPr>
              <a:t>ORK Ustroń,  </a:t>
            </a:r>
            <a:br>
              <a:rPr lang="pl-PL" sz="1800" b="1" dirty="0">
                <a:solidFill>
                  <a:schemeClr val="bg1"/>
                </a:solidFill>
                <a:latin typeface="Calibri" panose="020F0502020204030204" pitchFamily="34" charset="0"/>
                <a:cs typeface="Calibri" panose="020F0502020204030204" pitchFamily="34" charset="0"/>
              </a:rPr>
            </a:br>
            <a:r>
              <a:rPr lang="pl-PL" sz="1800" dirty="0">
                <a:solidFill>
                  <a:schemeClr val="bg1"/>
                </a:solidFill>
                <a:latin typeface="Calibri" panose="020F0502020204030204" pitchFamily="34" charset="0"/>
                <a:cs typeface="Calibri" panose="020F0502020204030204" pitchFamily="34" charset="0"/>
              </a:rPr>
              <a:t>Sanatorium Uzdrowiskowe Róża, ul. Szpitalna 1</a:t>
            </a:r>
            <a:endParaRPr lang="pl-PL" sz="1800" b="1" dirty="0">
              <a:solidFill>
                <a:schemeClr val="bg1"/>
              </a:solidFill>
              <a:latin typeface="Calibri" panose="020F0502020204030204" pitchFamily="34" charset="0"/>
              <a:cs typeface="Calibri" panose="020F0502020204030204" pitchFamily="34" charset="0"/>
            </a:endParaRPr>
          </a:p>
          <a:p>
            <a:pPr marL="358775" indent="-358775">
              <a:spcBef>
                <a:spcPts val="1800"/>
              </a:spcBef>
              <a:spcAft>
                <a:spcPts val="1800"/>
              </a:spcAft>
              <a:buFont typeface="Wingdings" pitchFamily="2" charset="2"/>
              <a:buChar char="Ø"/>
            </a:pPr>
            <a:r>
              <a:rPr lang="pl-PL" sz="1800" dirty="0">
                <a:solidFill>
                  <a:schemeClr val="bg1"/>
                </a:solidFill>
                <a:latin typeface="Calibri" panose="020F0502020204030204" pitchFamily="34" charset="0"/>
                <a:cs typeface="Calibri" panose="020F0502020204030204" pitchFamily="34" charset="0"/>
              </a:rPr>
              <a:t>Makroregion 3: </a:t>
            </a:r>
            <a:r>
              <a:rPr lang="pl-PL" sz="1800" b="1" dirty="0">
                <a:solidFill>
                  <a:schemeClr val="bg1"/>
                </a:solidFill>
                <a:latin typeface="Calibri" panose="020F0502020204030204" pitchFamily="34" charset="0"/>
                <a:cs typeface="Calibri" panose="020F0502020204030204" pitchFamily="34" charset="0"/>
              </a:rPr>
              <a:t>ORK Grębiszew, </a:t>
            </a:r>
            <a:br>
              <a:rPr lang="pl-PL" sz="1800" b="1" dirty="0">
                <a:solidFill>
                  <a:schemeClr val="bg1"/>
                </a:solidFill>
                <a:latin typeface="Calibri" panose="020F0502020204030204" pitchFamily="34" charset="0"/>
                <a:cs typeface="Calibri" panose="020F0502020204030204" pitchFamily="34" charset="0"/>
              </a:rPr>
            </a:br>
            <a:r>
              <a:rPr lang="pl-PL" dirty="0">
                <a:solidFill>
                  <a:schemeClr val="bg1"/>
                </a:solidFill>
                <a:latin typeface="Calibri" panose="020F0502020204030204" pitchFamily="34" charset="0"/>
                <a:cs typeface="Calibri" panose="020F0502020204030204" pitchFamily="34" charset="0"/>
              </a:rPr>
              <a:t>Centrum Rehabilitacji Obok Lasu, ul.  </a:t>
            </a:r>
            <a:r>
              <a:rPr lang="pl-PL" i="0" dirty="0">
                <a:solidFill>
                  <a:schemeClr val="bg1"/>
                </a:solidFill>
                <a:effectLst/>
                <a:latin typeface="Calibri" panose="020F0502020204030204" pitchFamily="34" charset="0"/>
                <a:cs typeface="Calibri" panose="020F0502020204030204" pitchFamily="34" charset="0"/>
              </a:rPr>
              <a:t>Rozwojowa 79</a:t>
            </a:r>
            <a:endParaRPr lang="pl-PL" sz="1800" dirty="0">
              <a:solidFill>
                <a:schemeClr val="bg1"/>
              </a:solidFill>
              <a:latin typeface="Calibri" panose="020F0502020204030204" pitchFamily="34" charset="0"/>
              <a:cs typeface="Calibri" panose="020F0502020204030204" pitchFamily="34" charset="0"/>
            </a:endParaRPr>
          </a:p>
          <a:p>
            <a:pPr marL="358775" indent="-358775">
              <a:spcBef>
                <a:spcPts val="1800"/>
              </a:spcBef>
              <a:spcAft>
                <a:spcPts val="1800"/>
              </a:spcAft>
              <a:buFont typeface="Wingdings" pitchFamily="2" charset="2"/>
              <a:buChar char="Ø"/>
            </a:pPr>
            <a:r>
              <a:rPr lang="pl-PL" sz="1800" dirty="0">
                <a:solidFill>
                  <a:schemeClr val="bg1"/>
                </a:solidFill>
                <a:latin typeface="Calibri" panose="020F0502020204030204" pitchFamily="34" charset="0"/>
                <a:cs typeface="Calibri" panose="020F0502020204030204" pitchFamily="34" charset="0"/>
              </a:rPr>
              <a:t>Makroregion 4:</a:t>
            </a:r>
            <a:r>
              <a:rPr lang="pl-PL" sz="1800" b="1" dirty="0">
                <a:solidFill>
                  <a:schemeClr val="bg1"/>
                </a:solidFill>
                <a:latin typeface="Calibri" panose="020F0502020204030204" pitchFamily="34" charset="0"/>
                <a:cs typeface="Calibri" panose="020F0502020204030204" pitchFamily="34" charset="0"/>
              </a:rPr>
              <a:t> ORK Nałęczów, </a:t>
            </a:r>
            <a:br>
              <a:rPr lang="pl-PL" sz="1800" dirty="0">
                <a:solidFill>
                  <a:schemeClr val="bg1"/>
                </a:solidFill>
                <a:latin typeface="Calibri" panose="020F0502020204030204" pitchFamily="34" charset="0"/>
                <a:cs typeface="Calibri" panose="020F0502020204030204" pitchFamily="34" charset="0"/>
              </a:rPr>
            </a:br>
            <a:r>
              <a:rPr lang="pl-PL" sz="1800" dirty="0">
                <a:solidFill>
                  <a:schemeClr val="bg1"/>
                </a:solidFill>
                <a:latin typeface="Calibri" panose="020F0502020204030204" pitchFamily="34" charset="0"/>
                <a:cs typeface="Calibri" panose="020F0502020204030204" pitchFamily="34" charset="0"/>
              </a:rPr>
              <a:t>Sanatorium Uzdrowiskowe ZNP, ul. Głowackiego 7  </a:t>
            </a:r>
          </a:p>
        </p:txBody>
      </p:sp>
    </p:spTree>
    <p:extLst>
      <p:ext uri="{BB962C8B-B14F-4D97-AF65-F5344CB8AC3E}">
        <p14:creationId xmlns:p14="http://schemas.microsoft.com/office/powerpoint/2010/main" val="348021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EBB386-65A0-4B5D-98F6-A1A4B0A55799}"/>
              </a:ext>
            </a:extLst>
          </p:cNvPr>
          <p:cNvSpPr>
            <a:spLocks noGrp="1"/>
          </p:cNvSpPr>
          <p:nvPr>
            <p:ph type="title"/>
          </p:nvPr>
        </p:nvSpPr>
        <p:spPr/>
        <p:txBody>
          <a:bodyPr/>
          <a:lstStyle/>
          <a:p>
            <a:r>
              <a:rPr lang="pl-PL" sz="2400" b="1" dirty="0">
                <a:latin typeface="Calibri" panose="020F0502020204030204" pitchFamily="34" charset="0"/>
                <a:cs typeface="Calibri" panose="020F0502020204030204" pitchFamily="34" charset="0"/>
              </a:rPr>
              <a:t>Rehabilitacja kompleksowa, </a:t>
            </a:r>
            <a:r>
              <a:rPr lang="pl-PL" sz="2400" dirty="0">
                <a:latin typeface="Calibri" panose="020F0502020204030204" pitchFamily="34" charset="0"/>
                <a:cs typeface="Calibri" panose="020F0502020204030204" pitchFamily="34" charset="0"/>
              </a:rPr>
              <a:t>której głównym celem jest powrót do pracy, jest realizowana </a:t>
            </a:r>
            <a:r>
              <a:rPr lang="pl-PL" sz="2400" b="1" dirty="0">
                <a:latin typeface="Calibri" panose="020F0502020204030204" pitchFamily="34" charset="0"/>
                <a:cs typeface="Calibri" panose="020F0502020204030204" pitchFamily="34" charset="0"/>
              </a:rPr>
              <a:t>w Ośrodku Rehabilitacji Kompleksowej (ORK)</a:t>
            </a:r>
            <a:r>
              <a:rPr lang="pl-PL" sz="2400" dirty="0">
                <a:latin typeface="Calibri" panose="020F0502020204030204" pitchFamily="34" charset="0"/>
                <a:cs typeface="Calibri" panose="020F0502020204030204" pitchFamily="34" charset="0"/>
              </a:rPr>
              <a:t> </a:t>
            </a:r>
            <a:r>
              <a:rPr lang="pl-PL" sz="2400" b="1" dirty="0">
                <a:latin typeface="Calibri" panose="020F0502020204030204" pitchFamily="34" charset="0"/>
                <a:cs typeface="Calibri" panose="020F0502020204030204" pitchFamily="34" charset="0"/>
              </a:rPr>
              <a:t>równolegle w trzech modułach: </a:t>
            </a:r>
            <a:br>
              <a:rPr lang="pl-PL" sz="2400" dirty="0">
                <a:latin typeface="Calibri" panose="020F0502020204030204" pitchFamily="34" charset="0"/>
                <a:cs typeface="Calibri" panose="020F0502020204030204" pitchFamily="34" charset="0"/>
              </a:rPr>
            </a:br>
            <a:endParaRPr lang="pl-PL" sz="2400" dirty="0">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55D4A655-C056-4414-BF50-AAD30A0BED96}"/>
              </a:ext>
            </a:extLst>
          </p:cNvPr>
          <p:cNvGraphicFramePr/>
          <p:nvPr>
            <p:extLst>
              <p:ext uri="{D42A27DB-BD31-4B8C-83A1-F6EECF244321}">
                <p14:modId xmlns:p14="http://schemas.microsoft.com/office/powerpoint/2010/main" val="41683019"/>
              </p:ext>
            </p:extLst>
          </p:nvPr>
        </p:nvGraphicFramePr>
        <p:xfrm>
          <a:off x="467544" y="2108200"/>
          <a:ext cx="10602238" cy="302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a:extLst>
              <a:ext uri="{FF2B5EF4-FFF2-40B4-BE49-F238E27FC236}">
                <a16:creationId xmlns:a16="http://schemas.microsoft.com/office/drawing/2014/main" id="{5B900174-3752-4C8D-81D8-839BF8731EF3}"/>
              </a:ext>
            </a:extLst>
          </p:cNvPr>
          <p:cNvSpPr/>
          <p:nvPr/>
        </p:nvSpPr>
        <p:spPr>
          <a:xfrm>
            <a:off x="611560" y="5357678"/>
            <a:ext cx="10314206" cy="923330"/>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pl-PL" b="1" i="0" u="none" strike="noStrike" kern="0" cap="none" spc="0" normalizeH="0" baseline="0" noProof="0" dirty="0">
                <a:ln>
                  <a:noFill/>
                </a:ln>
                <a:solidFill>
                  <a:prstClr val="white"/>
                </a:solidFill>
                <a:effectLst/>
                <a:uLnTx/>
                <a:uFillTx/>
                <a:latin typeface="Calibri"/>
                <a:ea typeface="+mn-ea"/>
                <a:cs typeface="+mn-cs"/>
              </a:rPr>
              <a:t>Zakres i formy prowadzonych działań  rehabilitacji kompleksowej jest ustalany indywidualnie dla każdego uczestnika programu, przy jego czynnym udziale i dostosowany do jego indywidualnych potrzeb i możliwości. </a:t>
            </a:r>
          </a:p>
        </p:txBody>
      </p:sp>
    </p:spTree>
    <p:extLst>
      <p:ext uri="{BB962C8B-B14F-4D97-AF65-F5344CB8AC3E}">
        <p14:creationId xmlns:p14="http://schemas.microsoft.com/office/powerpoint/2010/main" val="1643395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1067</TotalTime>
  <Words>2176</Words>
  <Application>Microsoft Office PowerPoint</Application>
  <PresentationFormat>Panoramiczny</PresentationFormat>
  <Paragraphs>175</Paragraphs>
  <Slides>26</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26</vt:i4>
      </vt:variant>
    </vt:vector>
  </HeadingPairs>
  <TitlesOfParts>
    <vt:vector size="32" baseType="lpstr">
      <vt:lpstr>Arial</vt:lpstr>
      <vt:lpstr>Calibri</vt:lpstr>
      <vt:lpstr>Century Gothic</vt:lpstr>
      <vt:lpstr>Wingdings</vt:lpstr>
      <vt:lpstr>Wingdings 3</vt:lpstr>
      <vt:lpstr>Jon (sala konferencyjna)</vt:lpstr>
      <vt:lpstr>MODEL REHABILITACJI KOMPLEKSOWEJ nowe rozwiązanie zwiększające efektywność zatrudnienia osób niepełnosprawnych</vt:lpstr>
      <vt:lpstr>Rehabilitacja kompleksowa – podstawowa motywacja do podjęcia prac nad modelem</vt:lpstr>
      <vt:lpstr>Projekt koncepcyjny  – cel </vt:lpstr>
      <vt:lpstr>Model kompleksowej rehabilitacji  – program  przekwalifikowania zawodowego  zapewniający uzyskanie nowych kwalifikacji zawodowych </vt:lpstr>
      <vt:lpstr>Grupa A  </vt:lpstr>
      <vt:lpstr>Grupa B   </vt:lpstr>
      <vt:lpstr>Prezentacja programu PowerPoint</vt:lpstr>
      <vt:lpstr>Prezentacja programu PowerPoint</vt:lpstr>
      <vt:lpstr>Rehabilitacja kompleksowa, której głównym celem jest powrót do pracy, jest realizowana w Ośrodku Rehabilitacji Kompleksowej (ORK) równolegle w trzech modułach:  </vt:lpstr>
      <vt:lpstr>Rehabilitacja kompleksowa  – 3 moduły realizowane równolegle </vt:lpstr>
      <vt:lpstr>Rehabilitacja kompleksowa – kluczowe aspekty </vt:lpstr>
      <vt:lpstr>Prezentacja programu PowerPoint</vt:lpstr>
      <vt:lpstr>Prezentacja programu PowerPoint</vt:lpstr>
      <vt:lpstr>Wydłużenie realizacji projektu </vt:lpstr>
      <vt:lpstr>Kryteria kwalifikacji  do rehabilitacji kompleksowej</vt:lpstr>
      <vt:lpstr>Grupa docelowa  – warunki udziału </vt:lpstr>
      <vt:lpstr>Grupa docelowa  – warunki udziału </vt:lpstr>
      <vt:lpstr>Grupa docelowa  – warunki udziału </vt:lpstr>
      <vt:lpstr>Grupa docelowa  – warunki udziału </vt:lpstr>
      <vt:lpstr>Księgowa, lat 37,  Cukrzyca typu 1, powikłana; wykształcenie: średnie ogólnokształcące; kierunek przekwalifikowania: asystent osoby niepełnosprawnej</vt:lpstr>
      <vt:lpstr>Współwłaściciel firmy, lat 45,  wykształcenie: technik budownictwa; kierunek przekwalifikowania: szkolenie AutoCAD </vt:lpstr>
      <vt:lpstr>Szef kuchni, lat 44,  sepsa, amputacja nóg; wykształcenie: wyższe, zarządzanie w hotelarstwie i gastronomi przekwalifikowania: dietetyka </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REHABILITACJI KOMPLEKSOWEJ nowe rozwiązanie zwiększające efektywność zatrudnienia osób niepełnosprawnych</dc:title>
  <dc:creator>Płodzień-Pałasz Ewa</dc:creator>
  <cp:lastModifiedBy>Ciupa Anna</cp:lastModifiedBy>
  <cp:revision>24</cp:revision>
  <dcterms:created xsi:type="dcterms:W3CDTF">2021-08-03T11:33:38Z</dcterms:created>
  <dcterms:modified xsi:type="dcterms:W3CDTF">2021-12-07T11:48:36Z</dcterms:modified>
</cp:coreProperties>
</file>